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81" r:id="rId5"/>
    <p:sldMasterId id="2147483669" r:id="rId6"/>
    <p:sldMasterId id="2147483667" r:id="rId7"/>
  </p:sldMasterIdLst>
  <p:notesMasterIdLst>
    <p:notesMasterId r:id="rId20"/>
  </p:notesMasterIdLst>
  <p:sldIdLst>
    <p:sldId id="257" r:id="rId8"/>
    <p:sldId id="258" r:id="rId9"/>
    <p:sldId id="285" r:id="rId10"/>
    <p:sldId id="295" r:id="rId11"/>
    <p:sldId id="284" r:id="rId12"/>
    <p:sldId id="280" r:id="rId13"/>
    <p:sldId id="274" r:id="rId14"/>
    <p:sldId id="297" r:id="rId15"/>
    <p:sldId id="299" r:id="rId16"/>
    <p:sldId id="298" r:id="rId17"/>
    <p:sldId id="300" r:id="rId18"/>
    <p:sldId id="263" r:id="rId19"/>
  </p:sldIdLst>
  <p:sldSz cx="243713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721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1B243B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182721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1B243B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182721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1B243B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182721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1B243B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182721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1B243B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182721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1B243B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182721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1B243B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182721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1B243B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182721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1B243B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201A614-1017-124A-4D64-123A92DDDE4D}" name="Alan Breen" initials="AB" userId="S::Alan.Breen@tusla.ie::c33b34ed-1168-4c25-af88-78748c8ed50e" providerId="AD"/>
  <p188:author id="{CB27555A-64DD-E3CD-287A-3DCD2F856CDD}" name="Louise Costello" initials="LC" userId="S::Louise.Costello@tusla.ie::3824810e-cc96-4e57-9f7d-5e6e3e4b513b" providerId="AD"/>
  <p188:author id="{CF19AD77-DC27-011F-9826-70B127AF0237}" name="Ciara Murray" initials="CM" userId="S::Ciara.Murray@tusla.ie::815e378f-182b-4eae-957c-1c70ecd22541" providerId="AD"/>
  <p188:author id="{9D6E42A8-4E50-ED96-C7DE-59E8245FCC25}" name="Cormac Quinlan" initials="CQ" userId="S::Cormac.Quinlan@tusla.ie::6f123671-3471-4c96-b513-813112819dbb" providerId="AD"/>
  <p188:author id="{FEE658C4-4437-BCA8-9053-8440D89F2A80}" name="Ger Brophy" initials="GB" userId="S::Ger.Brophy@tusla.ie::89c4e782-9df5-4983-81ec-2d493ce30cc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FB4"/>
    <a:srgbClr val="00AEEF"/>
    <a:srgbClr val="000000"/>
    <a:srgbClr val="4E4E50"/>
    <a:srgbClr val="F89F6B"/>
    <a:srgbClr val="CFDD27"/>
    <a:srgbClr val="D7DB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E12523-7D9A-4838-A0DC-96F126C9458B}" v="188" dt="2025-09-04T11:54:52.303"/>
    <p1510:client id="{DE867E55-0AB7-4DAA-8209-313AC26171C6}" v="1" dt="2025-09-05T09:48:20.82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1B243B"/>
        </a:fontRef>
        <a:srgbClr val="1B243B"/>
      </a:tcTxStyle>
      <a:tcStyle>
        <a:tcBdr>
          <a:left>
            <a:ln w="12700" cap="flat">
              <a:solidFill>
                <a:srgbClr val="3B3320"/>
              </a:solidFill>
              <a:prstDash val="solid"/>
              <a:round/>
            </a:ln>
          </a:left>
          <a:right>
            <a:ln w="12700" cap="flat">
              <a:solidFill>
                <a:srgbClr val="3B3320"/>
              </a:solidFill>
              <a:prstDash val="solid"/>
              <a:round/>
            </a:ln>
          </a:right>
          <a:top>
            <a:ln w="12700" cap="flat">
              <a:solidFill>
                <a:srgbClr val="3B3320"/>
              </a:solidFill>
              <a:prstDash val="solid"/>
              <a:round/>
            </a:ln>
          </a:top>
          <a:bottom>
            <a:ln w="12700" cap="flat">
              <a:solidFill>
                <a:srgbClr val="3B3320"/>
              </a:solidFill>
              <a:prstDash val="solid"/>
              <a:round/>
            </a:ln>
          </a:bottom>
          <a:insideH>
            <a:ln w="12700" cap="flat">
              <a:solidFill>
                <a:srgbClr val="3B3320"/>
              </a:solidFill>
              <a:prstDash val="solid"/>
              <a:round/>
            </a:ln>
          </a:insideH>
          <a:insideV>
            <a:ln w="12700" cap="flat">
              <a:solidFill>
                <a:srgbClr val="3B3320"/>
              </a:solidFill>
              <a:prstDash val="solid"/>
              <a:round/>
            </a:ln>
          </a:insideV>
        </a:tcBdr>
        <a:fill>
          <a:solidFill>
            <a:srgbClr val="CAD0E5"/>
          </a:solidFill>
        </a:fill>
      </a:tcStyle>
    </a:wholeTbl>
    <a:band2H>
      <a:tcTxStyle/>
      <a:tcStyle>
        <a:tcBdr/>
        <a:fill>
          <a:solidFill>
            <a:srgbClr val="E7E9F2"/>
          </a:solidFill>
        </a:fill>
      </a:tcStyle>
    </a:band2H>
    <a:firstCol>
      <a:tcTxStyle b="on" i="off">
        <a:fontRef idx="major">
          <a:srgbClr val="3B3320"/>
        </a:fontRef>
        <a:srgbClr val="3B3320"/>
      </a:tcTxStyle>
      <a:tcStyle>
        <a:tcBdr>
          <a:left>
            <a:ln w="12700" cap="flat">
              <a:solidFill>
                <a:srgbClr val="3B3320"/>
              </a:solidFill>
              <a:prstDash val="solid"/>
              <a:round/>
            </a:ln>
          </a:left>
          <a:right>
            <a:ln w="12700" cap="flat">
              <a:solidFill>
                <a:srgbClr val="3B3320"/>
              </a:solidFill>
              <a:prstDash val="solid"/>
              <a:round/>
            </a:ln>
          </a:right>
          <a:top>
            <a:ln w="12700" cap="flat">
              <a:solidFill>
                <a:srgbClr val="3B3320"/>
              </a:solidFill>
              <a:prstDash val="solid"/>
              <a:round/>
            </a:ln>
          </a:top>
          <a:bottom>
            <a:ln w="12700" cap="flat">
              <a:solidFill>
                <a:srgbClr val="3B3320"/>
              </a:solidFill>
              <a:prstDash val="solid"/>
              <a:round/>
            </a:ln>
          </a:bottom>
          <a:insideH>
            <a:ln w="12700" cap="flat">
              <a:solidFill>
                <a:srgbClr val="3B3320"/>
              </a:solidFill>
              <a:prstDash val="solid"/>
              <a:round/>
            </a:ln>
          </a:insideH>
          <a:insideV>
            <a:ln w="12700" cap="flat">
              <a:solidFill>
                <a:srgbClr val="3B332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3B3320"/>
        </a:fontRef>
        <a:srgbClr val="3B3320"/>
      </a:tcTxStyle>
      <a:tcStyle>
        <a:tcBdr>
          <a:left>
            <a:ln w="12700" cap="flat">
              <a:solidFill>
                <a:srgbClr val="3B3320"/>
              </a:solidFill>
              <a:prstDash val="solid"/>
              <a:round/>
            </a:ln>
          </a:left>
          <a:right>
            <a:ln w="12700" cap="flat">
              <a:solidFill>
                <a:srgbClr val="3B3320"/>
              </a:solidFill>
              <a:prstDash val="solid"/>
              <a:round/>
            </a:ln>
          </a:right>
          <a:top>
            <a:ln w="38100" cap="flat">
              <a:solidFill>
                <a:srgbClr val="3B3320"/>
              </a:solidFill>
              <a:prstDash val="solid"/>
              <a:round/>
            </a:ln>
          </a:top>
          <a:bottom>
            <a:ln w="12700" cap="flat">
              <a:solidFill>
                <a:srgbClr val="3B3320"/>
              </a:solidFill>
              <a:prstDash val="solid"/>
              <a:round/>
            </a:ln>
          </a:bottom>
          <a:insideH>
            <a:ln w="12700" cap="flat">
              <a:solidFill>
                <a:srgbClr val="3B3320"/>
              </a:solidFill>
              <a:prstDash val="solid"/>
              <a:round/>
            </a:ln>
          </a:insideH>
          <a:insideV>
            <a:ln w="12700" cap="flat">
              <a:solidFill>
                <a:srgbClr val="3B332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3B3320"/>
        </a:fontRef>
        <a:srgbClr val="3B3320"/>
      </a:tcTxStyle>
      <a:tcStyle>
        <a:tcBdr>
          <a:left>
            <a:ln w="12700" cap="flat">
              <a:solidFill>
                <a:srgbClr val="3B3320"/>
              </a:solidFill>
              <a:prstDash val="solid"/>
              <a:round/>
            </a:ln>
          </a:left>
          <a:right>
            <a:ln w="12700" cap="flat">
              <a:solidFill>
                <a:srgbClr val="3B3320"/>
              </a:solidFill>
              <a:prstDash val="solid"/>
              <a:round/>
            </a:ln>
          </a:right>
          <a:top>
            <a:ln w="12700" cap="flat">
              <a:solidFill>
                <a:srgbClr val="3B3320"/>
              </a:solidFill>
              <a:prstDash val="solid"/>
              <a:round/>
            </a:ln>
          </a:top>
          <a:bottom>
            <a:ln w="38100" cap="flat">
              <a:solidFill>
                <a:srgbClr val="3B3320"/>
              </a:solidFill>
              <a:prstDash val="solid"/>
              <a:round/>
            </a:ln>
          </a:bottom>
          <a:insideH>
            <a:ln w="12700" cap="flat">
              <a:solidFill>
                <a:srgbClr val="3B3320"/>
              </a:solidFill>
              <a:prstDash val="solid"/>
              <a:round/>
            </a:ln>
          </a:insideH>
          <a:insideV>
            <a:ln w="12700" cap="flat">
              <a:solidFill>
                <a:srgbClr val="3B332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1B243B"/>
        </a:fontRef>
        <a:srgbClr val="1B243B"/>
      </a:tcTxStyle>
      <a:tcStyle>
        <a:tcBdr>
          <a:left>
            <a:ln w="12700" cap="flat">
              <a:solidFill>
                <a:srgbClr val="3B3320"/>
              </a:solidFill>
              <a:prstDash val="solid"/>
              <a:round/>
            </a:ln>
          </a:left>
          <a:right>
            <a:ln w="12700" cap="flat">
              <a:solidFill>
                <a:srgbClr val="3B3320"/>
              </a:solidFill>
              <a:prstDash val="solid"/>
              <a:round/>
            </a:ln>
          </a:right>
          <a:top>
            <a:ln w="12700" cap="flat">
              <a:solidFill>
                <a:srgbClr val="3B3320"/>
              </a:solidFill>
              <a:prstDash val="solid"/>
              <a:round/>
            </a:ln>
          </a:top>
          <a:bottom>
            <a:ln w="12700" cap="flat">
              <a:solidFill>
                <a:srgbClr val="3B3320"/>
              </a:solidFill>
              <a:prstDash val="solid"/>
              <a:round/>
            </a:ln>
          </a:bottom>
          <a:insideH>
            <a:ln w="12700" cap="flat">
              <a:solidFill>
                <a:srgbClr val="3B3320"/>
              </a:solidFill>
              <a:prstDash val="solid"/>
              <a:round/>
            </a:ln>
          </a:insideH>
          <a:insideV>
            <a:ln w="12700" cap="flat">
              <a:solidFill>
                <a:srgbClr val="3B3320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3B3320"/>
        </a:fontRef>
        <a:srgbClr val="3B3320"/>
      </a:tcTxStyle>
      <a:tcStyle>
        <a:tcBdr>
          <a:left>
            <a:ln w="12700" cap="flat">
              <a:solidFill>
                <a:srgbClr val="3B3320"/>
              </a:solidFill>
              <a:prstDash val="solid"/>
              <a:round/>
            </a:ln>
          </a:left>
          <a:right>
            <a:ln w="12700" cap="flat">
              <a:solidFill>
                <a:srgbClr val="3B3320"/>
              </a:solidFill>
              <a:prstDash val="solid"/>
              <a:round/>
            </a:ln>
          </a:right>
          <a:top>
            <a:ln w="12700" cap="flat">
              <a:solidFill>
                <a:srgbClr val="3B3320"/>
              </a:solidFill>
              <a:prstDash val="solid"/>
              <a:round/>
            </a:ln>
          </a:top>
          <a:bottom>
            <a:ln w="12700" cap="flat">
              <a:solidFill>
                <a:srgbClr val="3B3320"/>
              </a:solidFill>
              <a:prstDash val="solid"/>
              <a:round/>
            </a:ln>
          </a:bottom>
          <a:insideH>
            <a:ln w="12700" cap="flat">
              <a:solidFill>
                <a:srgbClr val="3B3320"/>
              </a:solidFill>
              <a:prstDash val="solid"/>
              <a:round/>
            </a:ln>
          </a:insideH>
          <a:insideV>
            <a:ln w="12700" cap="flat">
              <a:solidFill>
                <a:srgbClr val="3B332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3B3320"/>
        </a:fontRef>
        <a:srgbClr val="3B3320"/>
      </a:tcTxStyle>
      <a:tcStyle>
        <a:tcBdr>
          <a:left>
            <a:ln w="12700" cap="flat">
              <a:solidFill>
                <a:srgbClr val="3B3320"/>
              </a:solidFill>
              <a:prstDash val="solid"/>
              <a:round/>
            </a:ln>
          </a:left>
          <a:right>
            <a:ln w="12700" cap="flat">
              <a:solidFill>
                <a:srgbClr val="3B3320"/>
              </a:solidFill>
              <a:prstDash val="solid"/>
              <a:round/>
            </a:ln>
          </a:right>
          <a:top>
            <a:ln w="38100" cap="flat">
              <a:solidFill>
                <a:srgbClr val="3B3320"/>
              </a:solidFill>
              <a:prstDash val="solid"/>
              <a:round/>
            </a:ln>
          </a:top>
          <a:bottom>
            <a:ln w="12700" cap="flat">
              <a:solidFill>
                <a:srgbClr val="3B3320"/>
              </a:solidFill>
              <a:prstDash val="solid"/>
              <a:round/>
            </a:ln>
          </a:bottom>
          <a:insideH>
            <a:ln w="12700" cap="flat">
              <a:solidFill>
                <a:srgbClr val="3B3320"/>
              </a:solidFill>
              <a:prstDash val="solid"/>
              <a:round/>
            </a:ln>
          </a:insideH>
          <a:insideV>
            <a:ln w="12700" cap="flat">
              <a:solidFill>
                <a:srgbClr val="3B332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3B3320"/>
        </a:fontRef>
        <a:srgbClr val="3B3320"/>
      </a:tcTxStyle>
      <a:tcStyle>
        <a:tcBdr>
          <a:left>
            <a:ln w="12700" cap="flat">
              <a:solidFill>
                <a:srgbClr val="3B3320"/>
              </a:solidFill>
              <a:prstDash val="solid"/>
              <a:round/>
            </a:ln>
          </a:left>
          <a:right>
            <a:ln w="12700" cap="flat">
              <a:solidFill>
                <a:srgbClr val="3B3320"/>
              </a:solidFill>
              <a:prstDash val="solid"/>
              <a:round/>
            </a:ln>
          </a:right>
          <a:top>
            <a:ln w="12700" cap="flat">
              <a:solidFill>
                <a:srgbClr val="3B3320"/>
              </a:solidFill>
              <a:prstDash val="solid"/>
              <a:round/>
            </a:ln>
          </a:top>
          <a:bottom>
            <a:ln w="38100" cap="flat">
              <a:solidFill>
                <a:srgbClr val="3B3320"/>
              </a:solidFill>
              <a:prstDash val="solid"/>
              <a:round/>
            </a:ln>
          </a:bottom>
          <a:insideH>
            <a:ln w="12700" cap="flat">
              <a:solidFill>
                <a:srgbClr val="3B3320"/>
              </a:solidFill>
              <a:prstDash val="solid"/>
              <a:round/>
            </a:ln>
          </a:insideH>
          <a:insideV>
            <a:ln w="12700" cap="flat">
              <a:solidFill>
                <a:srgbClr val="3B332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1B243B"/>
        </a:fontRef>
        <a:srgbClr val="1B243B"/>
      </a:tcTxStyle>
      <a:tcStyle>
        <a:tcBdr>
          <a:left>
            <a:ln w="12700" cap="flat">
              <a:solidFill>
                <a:srgbClr val="3B3320"/>
              </a:solidFill>
              <a:prstDash val="solid"/>
              <a:round/>
            </a:ln>
          </a:left>
          <a:right>
            <a:ln w="12700" cap="flat">
              <a:solidFill>
                <a:srgbClr val="3B3320"/>
              </a:solidFill>
              <a:prstDash val="solid"/>
              <a:round/>
            </a:ln>
          </a:right>
          <a:top>
            <a:ln w="12700" cap="flat">
              <a:solidFill>
                <a:srgbClr val="3B3320"/>
              </a:solidFill>
              <a:prstDash val="solid"/>
              <a:round/>
            </a:ln>
          </a:top>
          <a:bottom>
            <a:ln w="12700" cap="flat">
              <a:solidFill>
                <a:srgbClr val="3B3320"/>
              </a:solidFill>
              <a:prstDash val="solid"/>
              <a:round/>
            </a:ln>
          </a:bottom>
          <a:insideH>
            <a:ln w="12700" cap="flat">
              <a:solidFill>
                <a:srgbClr val="3B3320"/>
              </a:solidFill>
              <a:prstDash val="solid"/>
              <a:round/>
            </a:ln>
          </a:insideH>
          <a:insideV>
            <a:ln w="12700" cap="flat">
              <a:solidFill>
                <a:srgbClr val="3B3320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3B3320"/>
        </a:fontRef>
        <a:srgbClr val="3B3320"/>
      </a:tcTxStyle>
      <a:tcStyle>
        <a:tcBdr>
          <a:left>
            <a:ln w="12700" cap="flat">
              <a:solidFill>
                <a:srgbClr val="3B3320"/>
              </a:solidFill>
              <a:prstDash val="solid"/>
              <a:round/>
            </a:ln>
          </a:left>
          <a:right>
            <a:ln w="12700" cap="flat">
              <a:solidFill>
                <a:srgbClr val="3B3320"/>
              </a:solidFill>
              <a:prstDash val="solid"/>
              <a:round/>
            </a:ln>
          </a:right>
          <a:top>
            <a:ln w="12700" cap="flat">
              <a:solidFill>
                <a:srgbClr val="3B3320"/>
              </a:solidFill>
              <a:prstDash val="solid"/>
              <a:round/>
            </a:ln>
          </a:top>
          <a:bottom>
            <a:ln w="12700" cap="flat">
              <a:solidFill>
                <a:srgbClr val="3B3320"/>
              </a:solidFill>
              <a:prstDash val="solid"/>
              <a:round/>
            </a:ln>
          </a:bottom>
          <a:insideH>
            <a:ln w="12700" cap="flat">
              <a:solidFill>
                <a:srgbClr val="3B3320"/>
              </a:solidFill>
              <a:prstDash val="solid"/>
              <a:round/>
            </a:ln>
          </a:insideH>
          <a:insideV>
            <a:ln w="12700" cap="flat">
              <a:solidFill>
                <a:srgbClr val="3B332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3B3320"/>
        </a:fontRef>
        <a:srgbClr val="3B3320"/>
      </a:tcTxStyle>
      <a:tcStyle>
        <a:tcBdr>
          <a:left>
            <a:ln w="12700" cap="flat">
              <a:solidFill>
                <a:srgbClr val="3B3320"/>
              </a:solidFill>
              <a:prstDash val="solid"/>
              <a:round/>
            </a:ln>
          </a:left>
          <a:right>
            <a:ln w="12700" cap="flat">
              <a:solidFill>
                <a:srgbClr val="3B3320"/>
              </a:solidFill>
              <a:prstDash val="solid"/>
              <a:round/>
            </a:ln>
          </a:right>
          <a:top>
            <a:ln w="38100" cap="flat">
              <a:solidFill>
                <a:srgbClr val="3B3320"/>
              </a:solidFill>
              <a:prstDash val="solid"/>
              <a:round/>
            </a:ln>
          </a:top>
          <a:bottom>
            <a:ln w="12700" cap="flat">
              <a:solidFill>
                <a:srgbClr val="3B3320"/>
              </a:solidFill>
              <a:prstDash val="solid"/>
              <a:round/>
            </a:ln>
          </a:bottom>
          <a:insideH>
            <a:ln w="12700" cap="flat">
              <a:solidFill>
                <a:srgbClr val="3B3320"/>
              </a:solidFill>
              <a:prstDash val="solid"/>
              <a:round/>
            </a:ln>
          </a:insideH>
          <a:insideV>
            <a:ln w="12700" cap="flat">
              <a:solidFill>
                <a:srgbClr val="3B332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3B3320"/>
        </a:fontRef>
        <a:srgbClr val="3B3320"/>
      </a:tcTxStyle>
      <a:tcStyle>
        <a:tcBdr>
          <a:left>
            <a:ln w="12700" cap="flat">
              <a:solidFill>
                <a:srgbClr val="3B3320"/>
              </a:solidFill>
              <a:prstDash val="solid"/>
              <a:round/>
            </a:ln>
          </a:left>
          <a:right>
            <a:ln w="12700" cap="flat">
              <a:solidFill>
                <a:srgbClr val="3B3320"/>
              </a:solidFill>
              <a:prstDash val="solid"/>
              <a:round/>
            </a:ln>
          </a:right>
          <a:top>
            <a:ln w="12700" cap="flat">
              <a:solidFill>
                <a:srgbClr val="3B3320"/>
              </a:solidFill>
              <a:prstDash val="solid"/>
              <a:round/>
            </a:ln>
          </a:top>
          <a:bottom>
            <a:ln w="38100" cap="flat">
              <a:solidFill>
                <a:srgbClr val="3B3320"/>
              </a:solidFill>
              <a:prstDash val="solid"/>
              <a:round/>
            </a:ln>
          </a:bottom>
          <a:insideH>
            <a:ln w="12700" cap="flat">
              <a:solidFill>
                <a:srgbClr val="3B3320"/>
              </a:solidFill>
              <a:prstDash val="solid"/>
              <a:round/>
            </a:ln>
          </a:insideH>
          <a:insideV>
            <a:ln w="12700" cap="flat">
              <a:solidFill>
                <a:srgbClr val="3B332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1B243B"/>
        </a:fontRef>
        <a:srgbClr val="1B243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3B3320"/>
          </a:solidFill>
        </a:fill>
      </a:tcStyle>
    </a:band2H>
    <a:firstCol>
      <a:tcTxStyle b="on" i="off">
        <a:fontRef idx="major">
          <a:srgbClr val="3B3320"/>
        </a:fontRef>
        <a:srgbClr val="3B332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B243B"/>
        </a:fontRef>
        <a:srgbClr val="1B243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B243B"/>
              </a:solidFill>
              <a:prstDash val="solid"/>
              <a:round/>
            </a:ln>
          </a:top>
          <a:bottom>
            <a:ln w="25400" cap="flat">
              <a:solidFill>
                <a:srgbClr val="1B243B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B3320"/>
          </a:solidFill>
        </a:fill>
      </a:tcStyle>
    </a:lastRow>
    <a:firstRow>
      <a:tcTxStyle b="on" i="off">
        <a:fontRef idx="major">
          <a:srgbClr val="3B3320"/>
        </a:fontRef>
        <a:srgbClr val="3B332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B243B"/>
              </a:solidFill>
              <a:prstDash val="solid"/>
              <a:round/>
            </a:ln>
          </a:top>
          <a:bottom>
            <a:ln w="25400" cap="flat">
              <a:solidFill>
                <a:srgbClr val="1B243B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1B243B"/>
        </a:fontRef>
        <a:srgbClr val="1B243B"/>
      </a:tcTxStyle>
      <a:tcStyle>
        <a:tcBdr>
          <a:left>
            <a:ln w="12700" cap="flat">
              <a:solidFill>
                <a:srgbClr val="3B3320"/>
              </a:solidFill>
              <a:prstDash val="solid"/>
              <a:round/>
            </a:ln>
          </a:left>
          <a:right>
            <a:ln w="12700" cap="flat">
              <a:solidFill>
                <a:srgbClr val="3B3320"/>
              </a:solidFill>
              <a:prstDash val="solid"/>
              <a:round/>
            </a:ln>
          </a:right>
          <a:top>
            <a:ln w="12700" cap="flat">
              <a:solidFill>
                <a:srgbClr val="3B3320"/>
              </a:solidFill>
              <a:prstDash val="solid"/>
              <a:round/>
            </a:ln>
          </a:top>
          <a:bottom>
            <a:ln w="12700" cap="flat">
              <a:solidFill>
                <a:srgbClr val="3B3320"/>
              </a:solidFill>
              <a:prstDash val="solid"/>
              <a:round/>
            </a:ln>
          </a:bottom>
          <a:insideH>
            <a:ln w="12700" cap="flat">
              <a:solidFill>
                <a:srgbClr val="3B3320"/>
              </a:solidFill>
              <a:prstDash val="solid"/>
              <a:round/>
            </a:ln>
          </a:insideH>
          <a:insideV>
            <a:ln w="12700" cap="flat">
              <a:solidFill>
                <a:srgbClr val="3B3320"/>
              </a:solidFill>
              <a:prstDash val="solid"/>
              <a:round/>
            </a:ln>
          </a:insideV>
        </a:tcBdr>
        <a:fill>
          <a:solidFill>
            <a:srgbClr val="CBCBCD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ajor">
          <a:srgbClr val="3B3320"/>
        </a:fontRef>
        <a:srgbClr val="3B3320"/>
      </a:tcTxStyle>
      <a:tcStyle>
        <a:tcBdr>
          <a:left>
            <a:ln w="12700" cap="flat">
              <a:solidFill>
                <a:srgbClr val="3B3320"/>
              </a:solidFill>
              <a:prstDash val="solid"/>
              <a:round/>
            </a:ln>
          </a:left>
          <a:right>
            <a:ln w="12700" cap="flat">
              <a:solidFill>
                <a:srgbClr val="3B3320"/>
              </a:solidFill>
              <a:prstDash val="solid"/>
              <a:round/>
            </a:ln>
          </a:right>
          <a:top>
            <a:ln w="12700" cap="flat">
              <a:solidFill>
                <a:srgbClr val="3B3320"/>
              </a:solidFill>
              <a:prstDash val="solid"/>
              <a:round/>
            </a:ln>
          </a:top>
          <a:bottom>
            <a:ln w="12700" cap="flat">
              <a:solidFill>
                <a:srgbClr val="3B3320"/>
              </a:solidFill>
              <a:prstDash val="solid"/>
              <a:round/>
            </a:ln>
          </a:bottom>
          <a:insideH>
            <a:ln w="12700" cap="flat">
              <a:solidFill>
                <a:srgbClr val="3B3320"/>
              </a:solidFill>
              <a:prstDash val="solid"/>
              <a:round/>
            </a:ln>
          </a:insideH>
          <a:insideV>
            <a:ln w="12700" cap="flat">
              <a:solidFill>
                <a:srgbClr val="3B3320"/>
              </a:solidFill>
              <a:prstDash val="solid"/>
              <a:round/>
            </a:ln>
          </a:insideV>
        </a:tcBdr>
        <a:fill>
          <a:solidFill>
            <a:srgbClr val="1B243B"/>
          </a:solidFill>
        </a:fill>
      </a:tcStyle>
    </a:firstCol>
    <a:lastRow>
      <a:tcTxStyle b="on" i="off">
        <a:fontRef idx="major">
          <a:srgbClr val="3B3320"/>
        </a:fontRef>
        <a:srgbClr val="3B3320"/>
      </a:tcTxStyle>
      <a:tcStyle>
        <a:tcBdr>
          <a:left>
            <a:ln w="12700" cap="flat">
              <a:solidFill>
                <a:srgbClr val="3B3320"/>
              </a:solidFill>
              <a:prstDash val="solid"/>
              <a:round/>
            </a:ln>
          </a:left>
          <a:right>
            <a:ln w="12700" cap="flat">
              <a:solidFill>
                <a:srgbClr val="3B3320"/>
              </a:solidFill>
              <a:prstDash val="solid"/>
              <a:round/>
            </a:ln>
          </a:right>
          <a:top>
            <a:ln w="38100" cap="flat">
              <a:solidFill>
                <a:srgbClr val="3B3320"/>
              </a:solidFill>
              <a:prstDash val="solid"/>
              <a:round/>
            </a:ln>
          </a:top>
          <a:bottom>
            <a:ln w="12700" cap="flat">
              <a:solidFill>
                <a:srgbClr val="3B3320"/>
              </a:solidFill>
              <a:prstDash val="solid"/>
              <a:round/>
            </a:ln>
          </a:bottom>
          <a:insideH>
            <a:ln w="12700" cap="flat">
              <a:solidFill>
                <a:srgbClr val="3B3320"/>
              </a:solidFill>
              <a:prstDash val="solid"/>
              <a:round/>
            </a:ln>
          </a:insideH>
          <a:insideV>
            <a:ln w="12700" cap="flat">
              <a:solidFill>
                <a:srgbClr val="3B3320"/>
              </a:solidFill>
              <a:prstDash val="solid"/>
              <a:round/>
            </a:ln>
          </a:insideV>
        </a:tcBdr>
        <a:fill>
          <a:solidFill>
            <a:srgbClr val="1B243B"/>
          </a:solidFill>
        </a:fill>
      </a:tcStyle>
    </a:lastRow>
    <a:firstRow>
      <a:tcTxStyle b="on" i="off">
        <a:fontRef idx="major">
          <a:srgbClr val="3B3320"/>
        </a:fontRef>
        <a:srgbClr val="3B3320"/>
      </a:tcTxStyle>
      <a:tcStyle>
        <a:tcBdr>
          <a:left>
            <a:ln w="12700" cap="flat">
              <a:solidFill>
                <a:srgbClr val="3B3320"/>
              </a:solidFill>
              <a:prstDash val="solid"/>
              <a:round/>
            </a:ln>
          </a:left>
          <a:right>
            <a:ln w="12700" cap="flat">
              <a:solidFill>
                <a:srgbClr val="3B3320"/>
              </a:solidFill>
              <a:prstDash val="solid"/>
              <a:round/>
            </a:ln>
          </a:right>
          <a:top>
            <a:ln w="12700" cap="flat">
              <a:solidFill>
                <a:srgbClr val="3B3320"/>
              </a:solidFill>
              <a:prstDash val="solid"/>
              <a:round/>
            </a:ln>
          </a:top>
          <a:bottom>
            <a:ln w="38100" cap="flat">
              <a:solidFill>
                <a:srgbClr val="3B3320"/>
              </a:solidFill>
              <a:prstDash val="solid"/>
              <a:round/>
            </a:ln>
          </a:bottom>
          <a:insideH>
            <a:ln w="12700" cap="flat">
              <a:solidFill>
                <a:srgbClr val="3B3320"/>
              </a:solidFill>
              <a:prstDash val="solid"/>
              <a:round/>
            </a:ln>
          </a:insideH>
          <a:insideV>
            <a:ln w="12700" cap="flat">
              <a:solidFill>
                <a:srgbClr val="3B3320"/>
              </a:solidFill>
              <a:prstDash val="solid"/>
              <a:round/>
            </a:ln>
          </a:insideV>
        </a:tcBdr>
        <a:fill>
          <a:solidFill>
            <a:srgbClr val="1B243B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1B243B"/>
        </a:fontRef>
        <a:srgbClr val="1B243B"/>
      </a:tcTxStyle>
      <a:tcStyle>
        <a:tcBdr>
          <a:left>
            <a:ln w="12700" cap="flat">
              <a:solidFill>
                <a:srgbClr val="1B243B"/>
              </a:solidFill>
              <a:prstDash val="solid"/>
              <a:round/>
            </a:ln>
          </a:left>
          <a:right>
            <a:ln w="12700" cap="flat">
              <a:solidFill>
                <a:srgbClr val="1B243B"/>
              </a:solidFill>
              <a:prstDash val="solid"/>
              <a:round/>
            </a:ln>
          </a:right>
          <a:top>
            <a:ln w="12700" cap="flat">
              <a:solidFill>
                <a:srgbClr val="1B243B"/>
              </a:solidFill>
              <a:prstDash val="solid"/>
              <a:round/>
            </a:ln>
          </a:top>
          <a:bottom>
            <a:ln w="12700" cap="flat">
              <a:solidFill>
                <a:srgbClr val="1B243B"/>
              </a:solidFill>
              <a:prstDash val="solid"/>
              <a:round/>
            </a:ln>
          </a:bottom>
          <a:insideH>
            <a:ln w="12700" cap="flat">
              <a:solidFill>
                <a:srgbClr val="1B243B"/>
              </a:solidFill>
              <a:prstDash val="solid"/>
              <a:round/>
            </a:ln>
          </a:insideH>
          <a:insideV>
            <a:ln w="12700" cap="flat">
              <a:solidFill>
                <a:srgbClr val="1B243B"/>
              </a:solidFill>
              <a:prstDash val="solid"/>
              <a:round/>
            </a:ln>
          </a:insideV>
        </a:tcBdr>
        <a:fill>
          <a:solidFill>
            <a:srgbClr val="1B243B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1B243B"/>
        </a:fontRef>
        <a:srgbClr val="1B243B"/>
      </a:tcTxStyle>
      <a:tcStyle>
        <a:tcBdr>
          <a:left>
            <a:ln w="12700" cap="flat">
              <a:solidFill>
                <a:srgbClr val="1B243B"/>
              </a:solidFill>
              <a:prstDash val="solid"/>
              <a:round/>
            </a:ln>
          </a:left>
          <a:right>
            <a:ln w="12700" cap="flat">
              <a:solidFill>
                <a:srgbClr val="1B243B"/>
              </a:solidFill>
              <a:prstDash val="solid"/>
              <a:round/>
            </a:ln>
          </a:right>
          <a:top>
            <a:ln w="12700" cap="flat">
              <a:solidFill>
                <a:srgbClr val="1B243B"/>
              </a:solidFill>
              <a:prstDash val="solid"/>
              <a:round/>
            </a:ln>
          </a:top>
          <a:bottom>
            <a:ln w="12700" cap="flat">
              <a:solidFill>
                <a:srgbClr val="1B243B"/>
              </a:solidFill>
              <a:prstDash val="solid"/>
              <a:round/>
            </a:ln>
          </a:bottom>
          <a:insideH>
            <a:ln w="12700" cap="flat">
              <a:solidFill>
                <a:srgbClr val="1B243B"/>
              </a:solidFill>
              <a:prstDash val="solid"/>
              <a:round/>
            </a:ln>
          </a:insideH>
          <a:insideV>
            <a:ln w="12700" cap="flat">
              <a:solidFill>
                <a:srgbClr val="1B243B"/>
              </a:solidFill>
              <a:prstDash val="solid"/>
              <a:round/>
            </a:ln>
          </a:insideV>
        </a:tcBdr>
        <a:fill>
          <a:solidFill>
            <a:srgbClr val="1B243B">
              <a:alpha val="20000"/>
            </a:srgbClr>
          </a:solidFill>
        </a:fill>
      </a:tcStyle>
    </a:firstCol>
    <a:lastRow>
      <a:tcTxStyle b="on" i="off">
        <a:fontRef idx="major">
          <a:srgbClr val="1B243B"/>
        </a:fontRef>
        <a:srgbClr val="1B243B"/>
      </a:tcTxStyle>
      <a:tcStyle>
        <a:tcBdr>
          <a:left>
            <a:ln w="12700" cap="flat">
              <a:solidFill>
                <a:srgbClr val="1B243B"/>
              </a:solidFill>
              <a:prstDash val="solid"/>
              <a:round/>
            </a:ln>
          </a:left>
          <a:right>
            <a:ln w="12700" cap="flat">
              <a:solidFill>
                <a:srgbClr val="1B243B"/>
              </a:solidFill>
              <a:prstDash val="solid"/>
              <a:round/>
            </a:ln>
          </a:right>
          <a:top>
            <a:ln w="50800" cap="flat">
              <a:solidFill>
                <a:srgbClr val="1B243B"/>
              </a:solidFill>
              <a:prstDash val="solid"/>
              <a:round/>
            </a:ln>
          </a:top>
          <a:bottom>
            <a:ln w="12700" cap="flat">
              <a:solidFill>
                <a:srgbClr val="1B243B"/>
              </a:solidFill>
              <a:prstDash val="solid"/>
              <a:round/>
            </a:ln>
          </a:bottom>
          <a:insideH>
            <a:ln w="12700" cap="flat">
              <a:solidFill>
                <a:srgbClr val="1B243B"/>
              </a:solidFill>
              <a:prstDash val="solid"/>
              <a:round/>
            </a:ln>
          </a:insideH>
          <a:insideV>
            <a:ln w="12700" cap="flat">
              <a:solidFill>
                <a:srgbClr val="1B243B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1B243B"/>
        </a:fontRef>
        <a:srgbClr val="1B243B"/>
      </a:tcTxStyle>
      <a:tcStyle>
        <a:tcBdr>
          <a:left>
            <a:ln w="12700" cap="flat">
              <a:solidFill>
                <a:srgbClr val="1B243B"/>
              </a:solidFill>
              <a:prstDash val="solid"/>
              <a:round/>
            </a:ln>
          </a:left>
          <a:right>
            <a:ln w="12700" cap="flat">
              <a:solidFill>
                <a:srgbClr val="1B243B"/>
              </a:solidFill>
              <a:prstDash val="solid"/>
              <a:round/>
            </a:ln>
          </a:right>
          <a:top>
            <a:ln w="12700" cap="flat">
              <a:solidFill>
                <a:srgbClr val="1B243B"/>
              </a:solidFill>
              <a:prstDash val="solid"/>
              <a:round/>
            </a:ln>
          </a:top>
          <a:bottom>
            <a:ln w="25400" cap="flat">
              <a:solidFill>
                <a:srgbClr val="1B243B"/>
              </a:solidFill>
              <a:prstDash val="solid"/>
              <a:round/>
            </a:ln>
          </a:bottom>
          <a:insideH>
            <a:ln w="12700" cap="flat">
              <a:solidFill>
                <a:srgbClr val="1B243B"/>
              </a:solidFill>
              <a:prstDash val="solid"/>
              <a:round/>
            </a:ln>
          </a:insideH>
          <a:insideV>
            <a:ln w="12700" cap="flat">
              <a:solidFill>
                <a:srgbClr val="1B243B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9" autoAdjust="0"/>
    <p:restoredTop sz="93885" autoAdjust="0"/>
  </p:normalViewPr>
  <p:slideViewPr>
    <p:cSldViewPr snapToGrid="0">
      <p:cViewPr varScale="1">
        <p:scale>
          <a:sx n="48" d="100"/>
          <a:sy n="48" d="100"/>
        </p:scale>
        <p:origin x="7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ila Clarke" userId="60193ba7-5bac-45c0-9c97-094d20d121ee" providerId="ADAL" clId="{DE867E55-0AB7-4DAA-8209-313AC26171C6}"/>
    <pc:docChg chg="custSel modSld">
      <pc:chgData name="Sheila Clarke" userId="60193ba7-5bac-45c0-9c97-094d20d121ee" providerId="ADAL" clId="{DE867E55-0AB7-4DAA-8209-313AC26171C6}" dt="2025-09-05T09:50:18.411" v="26" actId="20577"/>
      <pc:docMkLst>
        <pc:docMk/>
      </pc:docMkLst>
      <pc:sldChg chg="modSp">
        <pc:chgData name="Sheila Clarke" userId="60193ba7-5bac-45c0-9c97-094d20d121ee" providerId="ADAL" clId="{DE867E55-0AB7-4DAA-8209-313AC26171C6}" dt="2025-09-05T09:48:20.820" v="0" actId="20577"/>
        <pc:sldMkLst>
          <pc:docMk/>
          <pc:sldMk cId="2456847365" sldId="274"/>
        </pc:sldMkLst>
        <pc:spChg chg="mod">
          <ac:chgData name="Sheila Clarke" userId="60193ba7-5bac-45c0-9c97-094d20d121ee" providerId="ADAL" clId="{DE867E55-0AB7-4DAA-8209-313AC26171C6}" dt="2025-09-05T09:48:20.820" v="0" actId="20577"/>
          <ac:spMkLst>
            <pc:docMk/>
            <pc:sldMk cId="2456847365" sldId="274"/>
            <ac:spMk id="56" creationId="{B817FC8C-5011-AEA3-6F56-734C796045B4}"/>
          </ac:spMkLst>
        </pc:spChg>
      </pc:sldChg>
      <pc:sldChg chg="modSp mod">
        <pc:chgData name="Sheila Clarke" userId="60193ba7-5bac-45c0-9c97-094d20d121ee" providerId="ADAL" clId="{DE867E55-0AB7-4DAA-8209-313AC26171C6}" dt="2025-09-05T09:50:18.411" v="26" actId="20577"/>
        <pc:sldMkLst>
          <pc:docMk/>
          <pc:sldMk cId="1935247438" sldId="285"/>
        </pc:sldMkLst>
        <pc:spChg chg="mod">
          <ac:chgData name="Sheila Clarke" userId="60193ba7-5bac-45c0-9c97-094d20d121ee" providerId="ADAL" clId="{DE867E55-0AB7-4DAA-8209-313AC26171C6}" dt="2025-09-05T09:50:18.411" v="26" actId="20577"/>
          <ac:spMkLst>
            <pc:docMk/>
            <pc:sldMk cId="1935247438" sldId="285"/>
            <ac:spMk id="3" creationId="{DCB3D8BC-CE8D-975B-6BE8-D074DB473B2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912812" latinLnBrk="0">
      <a:spcBef>
        <a:spcPts val="800"/>
      </a:spcBef>
      <a:defRPr sz="2400">
        <a:latin typeface="+mj-lt"/>
        <a:ea typeface="+mj-ea"/>
        <a:cs typeface="+mj-cs"/>
        <a:sym typeface="Arial"/>
      </a:defRPr>
    </a:lvl1pPr>
    <a:lvl2pPr indent="228600" defTabSz="912812" latinLnBrk="0">
      <a:spcBef>
        <a:spcPts val="800"/>
      </a:spcBef>
      <a:defRPr sz="2400">
        <a:latin typeface="+mj-lt"/>
        <a:ea typeface="+mj-ea"/>
        <a:cs typeface="+mj-cs"/>
        <a:sym typeface="Arial"/>
      </a:defRPr>
    </a:lvl2pPr>
    <a:lvl3pPr indent="457200" defTabSz="912812" latinLnBrk="0">
      <a:spcBef>
        <a:spcPts val="800"/>
      </a:spcBef>
      <a:defRPr sz="2400">
        <a:latin typeface="+mj-lt"/>
        <a:ea typeface="+mj-ea"/>
        <a:cs typeface="+mj-cs"/>
        <a:sym typeface="Arial"/>
      </a:defRPr>
    </a:lvl3pPr>
    <a:lvl4pPr indent="685800" defTabSz="912812" latinLnBrk="0">
      <a:spcBef>
        <a:spcPts val="800"/>
      </a:spcBef>
      <a:defRPr sz="2400">
        <a:latin typeface="+mj-lt"/>
        <a:ea typeface="+mj-ea"/>
        <a:cs typeface="+mj-cs"/>
        <a:sym typeface="Arial"/>
      </a:defRPr>
    </a:lvl4pPr>
    <a:lvl5pPr indent="914400" defTabSz="912812" latinLnBrk="0">
      <a:spcBef>
        <a:spcPts val="800"/>
      </a:spcBef>
      <a:defRPr sz="2400">
        <a:latin typeface="+mj-lt"/>
        <a:ea typeface="+mj-ea"/>
        <a:cs typeface="+mj-cs"/>
        <a:sym typeface="Arial"/>
      </a:defRPr>
    </a:lvl5pPr>
    <a:lvl6pPr indent="1143000" defTabSz="912812" latinLnBrk="0">
      <a:spcBef>
        <a:spcPts val="800"/>
      </a:spcBef>
      <a:defRPr sz="2400">
        <a:latin typeface="+mj-lt"/>
        <a:ea typeface="+mj-ea"/>
        <a:cs typeface="+mj-cs"/>
        <a:sym typeface="Arial"/>
      </a:defRPr>
    </a:lvl6pPr>
    <a:lvl7pPr indent="1371600" defTabSz="912812" latinLnBrk="0">
      <a:spcBef>
        <a:spcPts val="800"/>
      </a:spcBef>
      <a:defRPr sz="2400">
        <a:latin typeface="+mj-lt"/>
        <a:ea typeface="+mj-ea"/>
        <a:cs typeface="+mj-cs"/>
        <a:sym typeface="Arial"/>
      </a:defRPr>
    </a:lvl7pPr>
    <a:lvl8pPr indent="1600200" defTabSz="912812" latinLnBrk="0">
      <a:spcBef>
        <a:spcPts val="800"/>
      </a:spcBef>
      <a:defRPr sz="2400">
        <a:latin typeface="+mj-lt"/>
        <a:ea typeface="+mj-ea"/>
        <a:cs typeface="+mj-cs"/>
        <a:sym typeface="Arial"/>
      </a:defRPr>
    </a:lvl8pPr>
    <a:lvl9pPr indent="1828800" defTabSz="912812" latinLnBrk="0">
      <a:spcBef>
        <a:spcPts val="800"/>
      </a:spcBef>
      <a:defRPr sz="2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8AAD89-50F4-9E4C-82DA-A9286B3AC659}" type="slidenum">
              <a:rPr lang="en-IE" smtClean="0"/>
              <a:t>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71472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7713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216" y="-2149114"/>
            <a:ext cx="24923633" cy="17696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tusla_logo_strap_left_aligend_white.pdf" descr="tusla_logo_strap_left_aligend_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7502" y="10827350"/>
            <a:ext cx="3426119" cy="221788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usla_logo_strap_left_aligend.png" descr="tusla_logo_strap_left_alige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3670" y="10811395"/>
            <a:ext cx="3479182" cy="2253185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ckground Slid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6;p4">
            <a:extLst>
              <a:ext uri="{FF2B5EF4-FFF2-40B4-BE49-F238E27FC236}">
                <a16:creationId xmlns:a16="http://schemas.microsoft.com/office/drawing/2014/main" id="{47820673-226B-B11B-623D-89E9F7C3AE7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81515" y="355460"/>
            <a:ext cx="22709766" cy="15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5597" b="0" i="0">
                <a:latin typeface="Montserrat ExtraBold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SAMPLE HEADLINE – 28PT EXTRA BOLD</a:t>
            </a:r>
            <a:endParaRPr lang="en-IE"/>
          </a:p>
        </p:txBody>
      </p:sp>
      <p:sp>
        <p:nvSpPr>
          <p:cNvPr id="9" name="Google Shape;17;p4">
            <a:extLst>
              <a:ext uri="{FF2B5EF4-FFF2-40B4-BE49-F238E27FC236}">
                <a16:creationId xmlns:a16="http://schemas.microsoft.com/office/drawing/2014/main" id="{378955B9-B286-7D91-8CB9-DF3AAE39DB33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81515" y="2241992"/>
            <a:ext cx="22709766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101549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None/>
              <a:defRPr sz="3598" b="0" i="0">
                <a:latin typeface="Montserrat" pitchFamily="2" charset="77"/>
              </a:defRPr>
            </a:lvl1pPr>
            <a:lvl2pPr marL="1827886" lvl="1" indent="-761619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2741828" lvl="2" indent="-71084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3655771" lvl="3" indent="-68545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69714" lvl="4" indent="-68545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3657" lvl="5" indent="-68545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397600" lvl="6" indent="-68545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1542" lvl="7" indent="-68545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5485" lvl="8" indent="-68545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GB"/>
              <a:t>Sample body copy – 18pt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00102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6;p4">
            <a:extLst>
              <a:ext uri="{FF2B5EF4-FFF2-40B4-BE49-F238E27FC236}">
                <a16:creationId xmlns:a16="http://schemas.microsoft.com/office/drawing/2014/main" id="{47820673-226B-B11B-623D-89E9F7C3AE7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81515" y="355460"/>
            <a:ext cx="22709766" cy="15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5597" b="0" i="0">
                <a:latin typeface="Montserrat ExtraBold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SAMPLE HEADLINE – 28PT EXTRA BOLD</a:t>
            </a:r>
            <a:endParaRPr lang="en-IE"/>
          </a:p>
        </p:txBody>
      </p:sp>
      <p:sp>
        <p:nvSpPr>
          <p:cNvPr id="9" name="Google Shape;17;p4">
            <a:extLst>
              <a:ext uri="{FF2B5EF4-FFF2-40B4-BE49-F238E27FC236}">
                <a16:creationId xmlns:a16="http://schemas.microsoft.com/office/drawing/2014/main" id="{378955B9-B286-7D91-8CB9-DF3AAE39DB33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81515" y="2241992"/>
            <a:ext cx="22709766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101549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None/>
              <a:defRPr sz="3598" b="0" i="0">
                <a:latin typeface="Montserrat" pitchFamily="2" charset="77"/>
              </a:defRPr>
            </a:lvl1pPr>
            <a:lvl2pPr marL="1827886" lvl="1" indent="-761619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2741828" lvl="2" indent="-71084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3655771" lvl="3" indent="-68545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69714" lvl="4" indent="-68545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3657" lvl="5" indent="-68545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397600" lvl="6" indent="-68545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1542" lvl="7" indent="-68545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5485" lvl="8" indent="-68545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GB"/>
              <a:t>Sample body copy – 18pt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75243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;p4">
            <a:extLst>
              <a:ext uri="{FF2B5EF4-FFF2-40B4-BE49-F238E27FC236}">
                <a16:creationId xmlns:a16="http://schemas.microsoft.com/office/drawing/2014/main" id="{9CB783F0-D83B-0E76-9668-1A52F2FA19A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0767" y="4196312"/>
            <a:ext cx="22709766" cy="3177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9595" b="1" i="0">
                <a:latin typeface="Montserrat ExtraBold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DIVIDER SLIDE HEADING</a:t>
            </a:r>
            <a:br>
              <a:rPr lang="en-GB"/>
            </a:br>
            <a:r>
              <a:rPr lang="en-GB"/>
              <a:t>MONTSERRAT, 48PT, EXTRA BOLD</a:t>
            </a:r>
          </a:p>
        </p:txBody>
      </p:sp>
      <p:sp>
        <p:nvSpPr>
          <p:cNvPr id="3" name="Google Shape;17;p4">
            <a:extLst>
              <a:ext uri="{FF2B5EF4-FFF2-40B4-BE49-F238E27FC236}">
                <a16:creationId xmlns:a16="http://schemas.microsoft.com/office/drawing/2014/main" id="{D64A65CB-E275-9433-6004-9FD3F8F38253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830767" y="8146472"/>
            <a:ext cx="22709766" cy="116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101549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None/>
              <a:defRPr sz="5597" b="0" i="0">
                <a:latin typeface="Montserrat" pitchFamily="2" charset="77"/>
              </a:defRPr>
            </a:lvl1pPr>
            <a:lvl2pPr marL="1827886" lvl="1" indent="-761619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2741828" lvl="2" indent="-71084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3655771" lvl="3" indent="-68545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69714" lvl="4" indent="-68545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3657" lvl="5" indent="-68545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397600" lvl="6" indent="-68545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1542" lvl="7" indent="-68545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5485" lvl="8" indent="-68545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GB"/>
              <a:t>If subhead required, lighter weight, smaller size, 28pt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75481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sla_logo_strap_left_aligend.png" descr="tusla_logo_strap_left_aligen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23670" y="10811395"/>
            <a:ext cx="3479182" cy="225318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651463" y="1539875"/>
            <a:ext cx="19497041" cy="3336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3603078" y="4876800"/>
            <a:ext cx="9545427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192446" y="12580574"/>
            <a:ext cx="273654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</p:sldLayoutIdLst>
  <p:transition spd="med"/>
  <p:txStyles>
    <p:titleStyle>
      <a:lvl1pPr marL="0" marR="0" indent="0" algn="l" defTabSz="182721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1B243B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182721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1B243B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182721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1B243B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182721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1B243B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182721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1B243B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182721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1B243B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182721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1B243B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182721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1B243B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182721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1B243B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5612" marR="0" indent="-455612" algn="l" defTabSz="1827211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4800" b="0" i="0" u="none" strike="noStrike" cap="none" spc="0" baseline="0">
          <a:solidFill>
            <a:srgbClr val="1B243B"/>
          </a:solidFill>
          <a:uFillTx/>
          <a:latin typeface="+mj-lt"/>
          <a:ea typeface="+mj-ea"/>
          <a:cs typeface="+mj-cs"/>
          <a:sym typeface="Arial"/>
        </a:defRPr>
      </a:lvl1pPr>
      <a:lvl2pPr marL="1461135" marR="0" indent="-546735" algn="l" defTabSz="1827211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4800" b="0" i="0" u="none" strike="noStrike" cap="none" spc="0" baseline="0">
          <a:solidFill>
            <a:srgbClr val="1B243B"/>
          </a:solidFill>
          <a:uFillTx/>
          <a:latin typeface="+mj-lt"/>
          <a:ea typeface="+mj-ea"/>
          <a:cs typeface="+mj-cs"/>
          <a:sym typeface="Arial"/>
        </a:defRPr>
      </a:lvl2pPr>
      <a:lvl3pPr marL="2436283" marR="0" indent="-607483" algn="l" defTabSz="1827211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4800" b="0" i="0" u="none" strike="noStrike" cap="none" spc="0" baseline="0">
          <a:solidFill>
            <a:srgbClr val="1B243B"/>
          </a:solidFill>
          <a:uFillTx/>
          <a:latin typeface="+mj-lt"/>
          <a:ea typeface="+mj-ea"/>
          <a:cs typeface="+mj-cs"/>
          <a:sym typeface="Arial"/>
        </a:defRPr>
      </a:lvl3pPr>
      <a:lvl4pPr marL="3426617" marR="0" indent="-683417" algn="l" defTabSz="1827211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4800" b="0" i="0" u="none" strike="noStrike" cap="none" spc="0" baseline="0">
          <a:solidFill>
            <a:srgbClr val="1B243B"/>
          </a:solidFill>
          <a:uFillTx/>
          <a:latin typeface="+mj-lt"/>
          <a:ea typeface="+mj-ea"/>
          <a:cs typeface="+mj-cs"/>
          <a:sym typeface="Arial"/>
        </a:defRPr>
      </a:lvl4pPr>
      <a:lvl5pPr marL="4872566" marR="0" indent="-1214966" algn="l" defTabSz="1827211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4800" b="0" i="0" u="none" strike="noStrike" cap="none" spc="0" baseline="0">
          <a:solidFill>
            <a:srgbClr val="1B243B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4114800" algn="l" defTabSz="1827211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 typeface="Arial"/>
        <a:buNone/>
        <a:tabLst/>
        <a:defRPr sz="4800" b="0" i="0" u="none" strike="noStrike" cap="none" spc="0" baseline="0">
          <a:solidFill>
            <a:srgbClr val="1B243B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4572000" algn="l" defTabSz="1827211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 typeface="Arial"/>
        <a:buNone/>
        <a:tabLst/>
        <a:defRPr sz="4800" b="0" i="0" u="none" strike="noStrike" cap="none" spc="0" baseline="0">
          <a:solidFill>
            <a:srgbClr val="1B243B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5029200" algn="l" defTabSz="1827211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 typeface="Arial"/>
        <a:buNone/>
        <a:tabLst/>
        <a:defRPr sz="4800" b="0" i="0" u="none" strike="noStrike" cap="none" spc="0" baseline="0">
          <a:solidFill>
            <a:srgbClr val="1B243B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5486400" algn="l" defTabSz="1827211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 typeface="Arial"/>
        <a:buNone/>
        <a:tabLst/>
        <a:defRPr sz="4800" b="0" i="0" u="none" strike="noStrike" cap="none" spc="0" baseline="0">
          <a:solidFill>
            <a:srgbClr val="1B243B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182721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82721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82721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82721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82721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82721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82721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82721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82721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E464EA8D-F266-0044-8394-400604779A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763467" y="12146987"/>
            <a:ext cx="1746434" cy="7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C3BD90-756F-0CF1-F070-90624274D0EB}"/>
              </a:ext>
            </a:extLst>
          </p:cNvPr>
          <p:cNvSpPr/>
          <p:nvPr userDrawn="1"/>
        </p:nvSpPr>
        <p:spPr>
          <a:xfrm>
            <a:off x="0" y="1"/>
            <a:ext cx="24371300" cy="17733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 dirty="0"/>
          </a:p>
        </p:txBody>
      </p:sp>
      <p:pic>
        <p:nvPicPr>
          <p:cNvPr id="8" name="Picture 7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E464EA8D-F266-0044-8394-400604779A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763467" y="12146987"/>
            <a:ext cx="1746434" cy="7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6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C3BD90-756F-0CF1-F070-90624274D0EB}"/>
              </a:ext>
            </a:extLst>
          </p:cNvPr>
          <p:cNvSpPr/>
          <p:nvPr userDrawn="1"/>
        </p:nvSpPr>
        <p:spPr>
          <a:xfrm>
            <a:off x="0" y="0"/>
            <a:ext cx="24371300" cy="13716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 dirty="0"/>
          </a:p>
        </p:txBody>
      </p:sp>
      <p:pic>
        <p:nvPicPr>
          <p:cNvPr id="8" name="Picture 7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E464EA8D-F266-0044-8394-400604779A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763467" y="12146987"/>
            <a:ext cx="1746434" cy="7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7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louise.Costello@tusla.ie" TargetMode="External"/><Relationship Id="rId2" Type="http://schemas.openxmlformats.org/officeDocument/2006/relationships/hyperlink" Target="mailto:joyce.Matthews@tusla.i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AQ3sffKy6U" TargetMode="External"/><Relationship Id="rId2" Type="http://schemas.openxmlformats.org/officeDocument/2006/relationships/hyperlink" Target="https://www.gov.ie/en/department-of-education/campaigns/school-attendance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tusla.ie/uploads/content/Analysis_of_School_Attendance_Data_2023-24.pdf" TargetMode="External"/><Relationship Id="rId5" Type="http://schemas.openxmlformats.org/officeDocument/2006/relationships/hyperlink" Target="https://www.tusla.ie/school-attendance/" TargetMode="External"/><Relationship Id="rId4" Type="http://schemas.openxmlformats.org/officeDocument/2006/relationships/hyperlink" Target="https://youtu.be/sRiDFg7DYx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/>
          <p:cNvSpPr txBox="1"/>
          <p:nvPr/>
        </p:nvSpPr>
        <p:spPr>
          <a:xfrm>
            <a:off x="3098356" y="692293"/>
            <a:ext cx="18174586" cy="1661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algn="ctr" defTabSz="914400">
              <a:defRPr sz="7500" b="1">
                <a:solidFill>
                  <a:srgbClr val="13B5EA"/>
                </a:solidFill>
              </a:defRPr>
            </a:pPr>
            <a:r>
              <a:rPr lang="en-IE" sz="9600" b="1" dirty="0">
                <a:solidFill>
                  <a:srgbClr val="00AEEF"/>
                </a:solidFill>
                <a:latin typeface="Aptos Black" panose="020F0502020204030204" pitchFamily="34" charset="0"/>
              </a:rPr>
              <a:t>Every School Day is a </a:t>
            </a:r>
            <a:r>
              <a:rPr lang="en-IE" sz="9600" b="1" dirty="0">
                <a:solidFill>
                  <a:srgbClr val="00AEEF"/>
                </a:solidFill>
                <a:latin typeface="Aptos Black" panose="020F050202020403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New</a:t>
            </a:r>
            <a:r>
              <a:rPr lang="en-IE" sz="9600" b="1" dirty="0">
                <a:solidFill>
                  <a:srgbClr val="00AEEF"/>
                </a:solidFill>
                <a:latin typeface="Aptos Black" panose="020F0502020204030204" pitchFamily="34" charset="0"/>
              </a:rPr>
              <a:t> Day</a:t>
            </a:r>
          </a:p>
        </p:txBody>
      </p:sp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0AA12521-AFCF-0031-7D6E-8D6A62E67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682" y="10096924"/>
            <a:ext cx="8891933" cy="3464728"/>
          </a:xfrm>
          <a:prstGeom prst="rect">
            <a:avLst/>
          </a:prstGeom>
        </p:spPr>
      </p:pic>
      <p:pic>
        <p:nvPicPr>
          <p:cNvPr id="15" name="Picture 14" descr="A colorful logo with yellow text&#10;&#10;AI-generated content may be incorrect.">
            <a:extLst>
              <a:ext uri="{FF2B5EF4-FFF2-40B4-BE49-F238E27FC236}">
                <a16:creationId xmlns:a16="http://schemas.microsoft.com/office/drawing/2014/main" id="{5E0D20D4-DC4D-E61D-1B43-00179151AB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89" y="10634870"/>
            <a:ext cx="3113642" cy="2388837"/>
          </a:xfrm>
          <a:prstGeom prst="rect">
            <a:avLst/>
          </a:prstGeom>
        </p:spPr>
      </p:pic>
      <p:pic>
        <p:nvPicPr>
          <p:cNvPr id="17" name="Picture 16" descr="A child in a classroom&#10;&#10;AI-generated content may be incorrect.">
            <a:extLst>
              <a:ext uri="{FF2B5EF4-FFF2-40B4-BE49-F238E27FC236}">
                <a16:creationId xmlns:a16="http://schemas.microsoft.com/office/drawing/2014/main" id="{EA747199-D134-F805-9F71-A70ADAD20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816" y="4131328"/>
            <a:ext cx="5301963" cy="5301963"/>
          </a:xfrm>
          <a:prstGeom prst="rect">
            <a:avLst/>
          </a:prstGeom>
        </p:spPr>
      </p:pic>
      <p:pic>
        <p:nvPicPr>
          <p:cNvPr id="21" name="Picture 20" descr="A child reading a book&#10;&#10;AI-generated content may be incorrect.">
            <a:extLst>
              <a:ext uri="{FF2B5EF4-FFF2-40B4-BE49-F238E27FC236}">
                <a16:creationId xmlns:a16="http://schemas.microsoft.com/office/drawing/2014/main" id="{F31965B2-F90E-3774-DC3E-D4ABDCB10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63" y="4130491"/>
            <a:ext cx="5302800" cy="5302800"/>
          </a:xfrm>
          <a:prstGeom prst="rect">
            <a:avLst/>
          </a:prstGeom>
        </p:spPr>
      </p:pic>
      <p:pic>
        <p:nvPicPr>
          <p:cNvPr id="23" name="Picture 22" descr="A child sitting at a desk&#10;&#10;AI-generated content may be incorrect.">
            <a:extLst>
              <a:ext uri="{FF2B5EF4-FFF2-40B4-BE49-F238E27FC236}">
                <a16:creationId xmlns:a16="http://schemas.microsoft.com/office/drawing/2014/main" id="{6EBF15FA-2B12-8281-F747-831BFF52D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937" y="4130491"/>
            <a:ext cx="5302800" cy="5302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09C128E-2631-6795-1D7A-548E5C77FCA0}"/>
              </a:ext>
            </a:extLst>
          </p:cNvPr>
          <p:cNvSpPr txBox="1"/>
          <p:nvPr/>
        </p:nvSpPr>
        <p:spPr>
          <a:xfrm>
            <a:off x="3419336" y="2521917"/>
            <a:ext cx="17532626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18272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5400" b="1" dirty="0">
                <a:solidFill>
                  <a:srgbClr val="38BFB4"/>
                </a:solidFill>
                <a:latin typeface="Aptos Black" panose="020B0004020202020204" pitchFamily="34" charset="0"/>
              </a:rPr>
              <a:t>Student Attendance Campaign 2025 Partner Pack</a:t>
            </a:r>
            <a:endParaRPr kumimoji="0" lang="en-GB" sz="5400" b="1" i="0" u="none" strike="noStrike" cap="none" spc="0" normalizeH="0" baseline="0" dirty="0">
              <a:ln>
                <a:noFill/>
              </a:ln>
              <a:solidFill>
                <a:srgbClr val="38BFB4"/>
              </a:solidFill>
              <a:effectLst/>
              <a:uFillTx/>
              <a:latin typeface="Aptos Black" panose="020B00040202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0CF94-612C-7D26-1D7F-FD904B71D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heading…">
            <a:extLst>
              <a:ext uri="{FF2B5EF4-FFF2-40B4-BE49-F238E27FC236}">
                <a16:creationId xmlns:a16="http://schemas.microsoft.com/office/drawing/2014/main" id="{2DD989A7-1CED-567F-0BD1-297ABD0209A3}"/>
              </a:ext>
            </a:extLst>
          </p:cNvPr>
          <p:cNvSpPr txBox="1"/>
          <p:nvPr/>
        </p:nvSpPr>
        <p:spPr>
          <a:xfrm>
            <a:off x="1534422" y="1069735"/>
            <a:ext cx="18845805" cy="1169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7000" b="1">
                <a:solidFill>
                  <a:srgbClr val="00AEEF"/>
                </a:solidFill>
              </a:defRPr>
            </a:pPr>
            <a:r>
              <a:rPr lang="en-GB" dirty="0">
                <a:latin typeface="Aptos Black" panose="020B0004020202020204" pitchFamily="34" charset="0"/>
              </a:rPr>
              <a:t>Social Media Posts to Share (Irish)</a:t>
            </a:r>
            <a:endParaRPr dirty="0">
              <a:latin typeface="Aptos Black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71EC6-E1E9-53F9-520D-B2FC1163464A}"/>
              </a:ext>
            </a:extLst>
          </p:cNvPr>
          <p:cNvSpPr txBox="1"/>
          <p:nvPr/>
        </p:nvSpPr>
        <p:spPr>
          <a:xfrm>
            <a:off x="647419" y="12979287"/>
            <a:ext cx="422326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18272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*right click to save </a:t>
            </a:r>
            <a:r>
              <a:rPr lang="en-GB" sz="2800" dirty="0">
                <a:solidFill>
                  <a:srgbClr val="00AEEF"/>
                </a:solidFill>
                <a:latin typeface="Georgia" panose="02040502050405020303" pitchFamily="18" charset="0"/>
              </a:rPr>
              <a:t>i</a:t>
            </a:r>
            <a:r>
              <a:rPr kumimoji="0" lang="en-GB" sz="2800" b="0" i="0" u="none" strike="noStrike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mages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52619F-F818-BE8B-8B71-F34DF8075F46}"/>
              </a:ext>
            </a:extLst>
          </p:cNvPr>
          <p:cNvSpPr txBox="1"/>
          <p:nvPr/>
        </p:nvSpPr>
        <p:spPr>
          <a:xfrm>
            <a:off x="2047461" y="10157791"/>
            <a:ext cx="16717617" cy="1754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kumimoji="0" lang="en-GB" sz="3600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T</a:t>
            </a:r>
            <a:r>
              <a:rPr lang="en-GB" dirty="0" err="1">
                <a:solidFill>
                  <a:schemeClr val="bg2"/>
                </a:solidFill>
                <a:latin typeface="Georgia" panose="02040502050405020303" pitchFamily="18" charset="0"/>
              </a:rPr>
              <a:t>á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 </a:t>
            </a:r>
            <a:r>
              <a:rPr kumimoji="0" lang="en-GB" sz="3600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p</a:t>
            </a:r>
            <a:r>
              <a:rPr lang="en-GB" dirty="0" err="1">
                <a:solidFill>
                  <a:schemeClr val="bg2"/>
                </a:solidFill>
                <a:latin typeface="Georgia" panose="02040502050405020303" pitchFamily="18" charset="0"/>
              </a:rPr>
              <a:t>á</a:t>
            </a:r>
            <a:r>
              <a:rPr kumimoji="0" lang="en-GB" sz="3600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iste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 as </a:t>
            </a:r>
            <a:r>
              <a:rPr kumimoji="0" lang="en-GB" sz="3600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gach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 </a:t>
            </a:r>
            <a:r>
              <a:rPr kumimoji="0" lang="en-GB" sz="3600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c</a:t>
            </a:r>
            <a:r>
              <a:rPr lang="en-GB" dirty="0" err="1">
                <a:solidFill>
                  <a:schemeClr val="bg2"/>
                </a:solidFill>
                <a:latin typeface="Georgia" panose="02040502050405020303" pitchFamily="18" charset="0"/>
              </a:rPr>
              <a:t>ú</a:t>
            </a:r>
            <a:r>
              <a:rPr kumimoji="0" lang="en-GB" sz="3600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igear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 ag </a:t>
            </a:r>
            <a:r>
              <a:rPr kumimoji="0" lang="en-GB" sz="3600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cailleadh</a:t>
            </a:r>
            <a:r>
              <a:rPr lang="en-GB" dirty="0">
                <a:solidFill>
                  <a:schemeClr val="bg2"/>
                </a:solidFill>
                <a:latin typeface="Georgia" panose="02040502050405020303" pitchFamily="18" charset="0"/>
              </a:rPr>
              <a:t> </a:t>
            </a:r>
            <a:r>
              <a:rPr lang="en-GB" dirty="0" err="1">
                <a:solidFill>
                  <a:schemeClr val="bg2"/>
                </a:solidFill>
                <a:latin typeface="Georgia" panose="02040502050405020303" pitchFamily="18" charset="0"/>
              </a:rPr>
              <a:t>mí</a:t>
            </a:r>
            <a:r>
              <a:rPr lang="en-GB" dirty="0">
                <a:solidFill>
                  <a:schemeClr val="bg2"/>
                </a:solidFill>
                <a:latin typeface="Georgia" panose="02040502050405020303" pitchFamily="18" charset="0"/>
              </a:rPr>
              <a:t> </a:t>
            </a:r>
            <a:r>
              <a:rPr lang="en-GB" dirty="0" err="1">
                <a:solidFill>
                  <a:schemeClr val="bg2"/>
                </a:solidFill>
                <a:latin typeface="Georgia" panose="02040502050405020303" pitchFamily="18" charset="0"/>
              </a:rPr>
              <a:t>nó</a:t>
            </a:r>
            <a:r>
              <a:rPr lang="en-GB" dirty="0">
                <a:solidFill>
                  <a:schemeClr val="bg2"/>
                </a:solidFill>
                <a:latin typeface="Georgia" panose="02040502050405020303" pitchFamily="18" charset="0"/>
              </a:rPr>
              <a:t> </a:t>
            </a:r>
            <a:r>
              <a:rPr lang="en-GB" dirty="0" err="1">
                <a:solidFill>
                  <a:schemeClr val="bg2"/>
                </a:solidFill>
                <a:latin typeface="Georgia" panose="02040502050405020303" pitchFamily="18" charset="0"/>
              </a:rPr>
              <a:t>níos</a:t>
            </a:r>
            <a:r>
              <a:rPr lang="en-GB" dirty="0">
                <a:solidFill>
                  <a:schemeClr val="bg2"/>
                </a:solidFill>
                <a:latin typeface="Georgia" panose="02040502050405020303" pitchFamily="18" charset="0"/>
              </a:rPr>
              <a:t> </a:t>
            </a:r>
            <a:r>
              <a:rPr lang="en-GB" dirty="0" err="1">
                <a:solidFill>
                  <a:schemeClr val="bg2"/>
                </a:solidFill>
                <a:latin typeface="Georgia" panose="02040502050405020303" pitchFamily="18" charset="0"/>
              </a:rPr>
              <a:t>mó</a:t>
            </a:r>
            <a:r>
              <a:rPr lang="en-GB" dirty="0">
                <a:solidFill>
                  <a:schemeClr val="bg2"/>
                </a:solidFill>
                <a:latin typeface="Georgia" panose="02040502050405020303" pitchFamily="18" charset="0"/>
              </a:rPr>
              <a:t> den </a:t>
            </a:r>
            <a:r>
              <a:rPr lang="en-GB" dirty="0" err="1">
                <a:solidFill>
                  <a:schemeClr val="bg2"/>
                </a:solidFill>
                <a:latin typeface="Georgia" panose="02040502050405020303" pitchFamily="18" charset="0"/>
              </a:rPr>
              <a:t>scoilbhliain</a:t>
            </a:r>
            <a:r>
              <a:rPr lang="en-GB" dirty="0">
                <a:solidFill>
                  <a:schemeClr val="bg2"/>
                </a:solidFill>
                <a:latin typeface="Georgia" panose="02040502050405020303" pitchFamily="18" charset="0"/>
              </a:rPr>
              <a:t>. 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Nuair a </a:t>
            </a:r>
            <a:r>
              <a:rPr kumimoji="0" lang="en-GB" sz="3600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chailleann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 </a:t>
            </a:r>
            <a:r>
              <a:rPr kumimoji="0" lang="en-GB" sz="3600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leana</a:t>
            </a:r>
            <a:r>
              <a:rPr lang="en-GB" dirty="0" err="1">
                <a:solidFill>
                  <a:schemeClr val="bg2"/>
                </a:solidFill>
                <a:latin typeface="Georgia" panose="02040502050405020303" pitchFamily="18" charset="0"/>
              </a:rPr>
              <a:t>í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 </a:t>
            </a:r>
            <a:r>
              <a:rPr kumimoji="0" lang="en-GB" sz="3600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laethanta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 </a:t>
            </a:r>
            <a:r>
              <a:rPr kumimoji="0" lang="en-GB" sz="3600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scoile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, </a:t>
            </a:r>
            <a:r>
              <a:rPr kumimoji="0" lang="en-GB" sz="3600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cailleann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 </a:t>
            </a:r>
            <a:r>
              <a:rPr kumimoji="0" lang="en-GB" sz="3600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siad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 </a:t>
            </a:r>
            <a:r>
              <a:rPr kumimoji="0" lang="en-GB" sz="3600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amach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. Faigh </a:t>
            </a:r>
            <a:r>
              <a:rPr kumimoji="0" lang="en-GB" sz="3600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taca</a:t>
            </a:r>
            <a:r>
              <a:rPr lang="en-GB" dirty="0" err="1">
                <a:solidFill>
                  <a:schemeClr val="bg2"/>
                </a:solidFill>
                <a:latin typeface="Georgia" panose="02040502050405020303" pitchFamily="18" charset="0"/>
              </a:rPr>
              <a:t>í</a:t>
            </a:r>
            <a:r>
              <a:rPr kumimoji="0" lang="en-GB" sz="3600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ocht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 </a:t>
            </a:r>
            <a:r>
              <a:rPr kumimoji="0" lang="en-GB" sz="3600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ar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 gov.ie/</a:t>
            </a:r>
            <a:r>
              <a:rPr kumimoji="0" lang="en-GB" sz="3600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FreastalScoile</a:t>
            </a:r>
            <a:endParaRPr kumimoji="0" lang="en-GB" sz="360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Georgia" panose="02040502050405020303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29B1C0-AFB9-FE5B-C46D-1A574FCE70F2}"/>
              </a:ext>
            </a:extLst>
          </p:cNvPr>
          <p:cNvSpPr txBox="1"/>
          <p:nvPr/>
        </p:nvSpPr>
        <p:spPr>
          <a:xfrm>
            <a:off x="2047461" y="9511464"/>
            <a:ext cx="211051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18272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1" i="0" u="none" strike="noStrike" cap="none" spc="0" normalizeH="0" baseline="0" dirty="0">
                <a:ln>
                  <a:noFill/>
                </a:ln>
                <a:solidFill>
                  <a:srgbClr val="38BFB4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Message</a:t>
            </a:r>
          </a:p>
        </p:txBody>
      </p:sp>
      <p:pic>
        <p:nvPicPr>
          <p:cNvPr id="5" name="Picture 4" descr="A child in a classroom&#10;&#10;AI-generated content may be incorrect.">
            <a:extLst>
              <a:ext uri="{FF2B5EF4-FFF2-40B4-BE49-F238E27FC236}">
                <a16:creationId xmlns:a16="http://schemas.microsoft.com/office/drawing/2014/main" id="{76A9BB51-E945-56C3-9CAF-49207A835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842" y="2591378"/>
            <a:ext cx="5400000" cy="5400000"/>
          </a:xfrm>
          <a:prstGeom prst="rect">
            <a:avLst/>
          </a:prstGeom>
        </p:spPr>
      </p:pic>
      <p:pic>
        <p:nvPicPr>
          <p:cNvPr id="9" name="Picture 8" descr="A child sitting at a desk&#10;&#10;AI-generated content may be incorrect.">
            <a:extLst>
              <a:ext uri="{FF2B5EF4-FFF2-40B4-BE49-F238E27FC236}">
                <a16:creationId xmlns:a16="http://schemas.microsoft.com/office/drawing/2014/main" id="{9EC2EFC1-F0CD-DB3F-5CFE-E7691C6FA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688" y="2591378"/>
            <a:ext cx="5400000" cy="5400000"/>
          </a:xfrm>
          <a:prstGeom prst="rect">
            <a:avLst/>
          </a:prstGeom>
        </p:spPr>
      </p:pic>
      <p:pic>
        <p:nvPicPr>
          <p:cNvPr id="14" name="Picture 13" descr="A child smiling at the camera&#10;&#10;AI-generated content may be incorrect.">
            <a:extLst>
              <a:ext uri="{FF2B5EF4-FFF2-40B4-BE49-F238E27FC236}">
                <a16:creationId xmlns:a16="http://schemas.microsoft.com/office/drawing/2014/main" id="{5E3AFAA1-7456-31B9-6B94-5FD167C4C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265" y="2591378"/>
            <a:ext cx="5400000" cy="5400000"/>
          </a:xfrm>
          <a:prstGeom prst="rect">
            <a:avLst/>
          </a:prstGeom>
        </p:spPr>
      </p:pic>
      <p:pic>
        <p:nvPicPr>
          <p:cNvPr id="16" name="Picture 15" descr="A child reading a book&#10;&#10;AI-generated content may be incorrect.">
            <a:extLst>
              <a:ext uri="{FF2B5EF4-FFF2-40B4-BE49-F238E27FC236}">
                <a16:creationId xmlns:a16="http://schemas.microsoft.com/office/drawing/2014/main" id="{F60C0747-ADF7-CE0B-D45D-033ADCDE55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19" y="2591378"/>
            <a:ext cx="54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FF2A7-2A91-7765-4A33-6D839F28D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heading…">
            <a:extLst>
              <a:ext uri="{FF2B5EF4-FFF2-40B4-BE49-F238E27FC236}">
                <a16:creationId xmlns:a16="http://schemas.microsoft.com/office/drawing/2014/main" id="{89A53F23-CC25-3F7F-6973-F0A34EF2D796}"/>
              </a:ext>
            </a:extLst>
          </p:cNvPr>
          <p:cNvSpPr txBox="1"/>
          <p:nvPr/>
        </p:nvSpPr>
        <p:spPr>
          <a:xfrm>
            <a:off x="1534422" y="1069735"/>
            <a:ext cx="18845805" cy="1169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7000" b="1">
                <a:solidFill>
                  <a:srgbClr val="00AEEF"/>
                </a:solidFill>
              </a:defRPr>
            </a:pPr>
            <a:r>
              <a:rPr lang="en-GB" dirty="0">
                <a:latin typeface="Aptos Black" panose="020B0004020202020204" pitchFamily="34" charset="0"/>
              </a:rPr>
              <a:t>Social Media Posts to Share (Irish)</a:t>
            </a:r>
            <a:endParaRPr dirty="0">
              <a:latin typeface="Aptos Black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178699-E156-389B-6883-2357AFE91A3A}"/>
              </a:ext>
            </a:extLst>
          </p:cNvPr>
          <p:cNvSpPr txBox="1"/>
          <p:nvPr/>
        </p:nvSpPr>
        <p:spPr>
          <a:xfrm>
            <a:off x="647419" y="12979287"/>
            <a:ext cx="422326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18272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*right click to save </a:t>
            </a:r>
            <a:r>
              <a:rPr lang="en-GB" sz="2800" dirty="0">
                <a:solidFill>
                  <a:srgbClr val="00AEEF"/>
                </a:solidFill>
                <a:latin typeface="Georgia" panose="02040502050405020303" pitchFamily="18" charset="0"/>
              </a:rPr>
              <a:t>i</a:t>
            </a:r>
            <a:r>
              <a:rPr kumimoji="0" lang="en-GB" sz="2800" b="0" i="0" u="none" strike="noStrike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mages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BD4350-4EDA-6465-620E-DEF4B0A082C3}"/>
              </a:ext>
            </a:extLst>
          </p:cNvPr>
          <p:cNvGrpSpPr/>
          <p:nvPr/>
        </p:nvGrpSpPr>
        <p:grpSpPr>
          <a:xfrm>
            <a:off x="1994216" y="10101421"/>
            <a:ext cx="16717617" cy="2400649"/>
            <a:chOff x="2047461" y="9511464"/>
            <a:chExt cx="16717617" cy="240064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29E50DE-9E78-D141-B839-DFF28B0F6C65}"/>
                </a:ext>
              </a:extLst>
            </p:cNvPr>
            <p:cNvSpPr txBox="1"/>
            <p:nvPr/>
          </p:nvSpPr>
          <p:spPr>
            <a:xfrm>
              <a:off x="2047461" y="10157791"/>
              <a:ext cx="16717617" cy="1754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r>
                <a:rPr kumimoji="0" lang="en-GB" sz="3600" i="0" u="none" strike="noStrike" cap="none" spc="0" normalizeH="0" baseline="0" dirty="0" err="1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T</a:t>
              </a:r>
              <a:r>
                <a:rPr lang="en-GB" dirty="0" err="1">
                  <a:solidFill>
                    <a:schemeClr val="bg2"/>
                  </a:solidFill>
                  <a:latin typeface="Georgia" panose="02040502050405020303" pitchFamily="18" charset="0"/>
                </a:rPr>
                <a:t>á</a:t>
              </a:r>
              <a:r>
                <a:rPr kumimoji="0" lang="en-GB" sz="360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 </a:t>
              </a:r>
              <a:r>
                <a:rPr kumimoji="0" lang="en-GB" sz="3600" i="0" u="none" strike="noStrike" cap="none" spc="0" normalizeH="0" baseline="0" dirty="0" err="1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p</a:t>
              </a:r>
              <a:r>
                <a:rPr lang="en-GB" dirty="0" err="1">
                  <a:solidFill>
                    <a:schemeClr val="bg2"/>
                  </a:solidFill>
                  <a:latin typeface="Georgia" panose="02040502050405020303" pitchFamily="18" charset="0"/>
                </a:rPr>
                <a:t>á</a:t>
              </a:r>
              <a:r>
                <a:rPr kumimoji="0" lang="en-GB" sz="3600" i="0" u="none" strike="noStrike" cap="none" spc="0" normalizeH="0" baseline="0" dirty="0" err="1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iste</a:t>
              </a:r>
              <a:r>
                <a:rPr kumimoji="0" lang="en-GB" sz="360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 as </a:t>
              </a:r>
              <a:r>
                <a:rPr kumimoji="0" lang="en-GB" sz="3600" i="0" u="none" strike="noStrike" cap="none" spc="0" normalizeH="0" baseline="0" dirty="0" err="1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gach</a:t>
              </a:r>
              <a:r>
                <a:rPr kumimoji="0" lang="en-GB" sz="360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 </a:t>
              </a:r>
              <a:r>
                <a:rPr kumimoji="0" lang="en-GB" sz="3600" i="0" u="none" strike="noStrike" cap="none" spc="0" normalizeH="0" baseline="0" dirty="0" err="1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c</a:t>
              </a:r>
              <a:r>
                <a:rPr lang="en-GB" dirty="0" err="1">
                  <a:solidFill>
                    <a:schemeClr val="bg2"/>
                  </a:solidFill>
                  <a:latin typeface="Georgia" panose="02040502050405020303" pitchFamily="18" charset="0"/>
                </a:rPr>
                <a:t>ú</a:t>
              </a:r>
              <a:r>
                <a:rPr kumimoji="0" lang="en-GB" sz="3600" i="0" u="none" strike="noStrike" cap="none" spc="0" normalizeH="0" baseline="0" dirty="0" err="1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igear</a:t>
              </a:r>
              <a:r>
                <a:rPr kumimoji="0" lang="en-GB" sz="360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 ag </a:t>
              </a:r>
              <a:r>
                <a:rPr kumimoji="0" lang="en-GB" sz="3600" i="0" u="none" strike="noStrike" cap="none" spc="0" normalizeH="0" baseline="0" dirty="0" err="1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cailleadh</a:t>
              </a:r>
              <a:r>
                <a:rPr lang="en-GB" dirty="0">
                  <a:solidFill>
                    <a:schemeClr val="bg2"/>
                  </a:solidFill>
                  <a:latin typeface="Georgia" panose="02040502050405020303" pitchFamily="18" charset="0"/>
                </a:rPr>
                <a:t> </a:t>
              </a:r>
              <a:r>
                <a:rPr lang="en-GB" dirty="0" err="1">
                  <a:solidFill>
                    <a:schemeClr val="bg2"/>
                  </a:solidFill>
                  <a:latin typeface="Georgia" panose="02040502050405020303" pitchFamily="18" charset="0"/>
                </a:rPr>
                <a:t>mí</a:t>
              </a:r>
              <a:r>
                <a:rPr lang="en-GB" dirty="0">
                  <a:solidFill>
                    <a:schemeClr val="bg2"/>
                  </a:solidFill>
                  <a:latin typeface="Georgia" panose="02040502050405020303" pitchFamily="18" charset="0"/>
                </a:rPr>
                <a:t> </a:t>
              </a:r>
              <a:r>
                <a:rPr lang="en-GB" dirty="0" err="1">
                  <a:solidFill>
                    <a:schemeClr val="bg2"/>
                  </a:solidFill>
                  <a:latin typeface="Georgia" panose="02040502050405020303" pitchFamily="18" charset="0"/>
                </a:rPr>
                <a:t>nó</a:t>
              </a:r>
              <a:r>
                <a:rPr lang="en-GB" dirty="0">
                  <a:solidFill>
                    <a:schemeClr val="bg2"/>
                  </a:solidFill>
                  <a:latin typeface="Georgia" panose="02040502050405020303" pitchFamily="18" charset="0"/>
                </a:rPr>
                <a:t> </a:t>
              </a:r>
              <a:r>
                <a:rPr lang="en-GB" dirty="0" err="1">
                  <a:solidFill>
                    <a:schemeClr val="bg2"/>
                  </a:solidFill>
                  <a:latin typeface="Georgia" panose="02040502050405020303" pitchFamily="18" charset="0"/>
                </a:rPr>
                <a:t>níos</a:t>
              </a:r>
              <a:r>
                <a:rPr lang="en-GB" dirty="0">
                  <a:solidFill>
                    <a:schemeClr val="bg2"/>
                  </a:solidFill>
                  <a:latin typeface="Georgia" panose="02040502050405020303" pitchFamily="18" charset="0"/>
                </a:rPr>
                <a:t> </a:t>
              </a:r>
              <a:r>
                <a:rPr lang="en-GB" dirty="0" err="1">
                  <a:solidFill>
                    <a:schemeClr val="bg2"/>
                  </a:solidFill>
                  <a:latin typeface="Georgia" panose="02040502050405020303" pitchFamily="18" charset="0"/>
                </a:rPr>
                <a:t>mó</a:t>
              </a:r>
              <a:r>
                <a:rPr lang="en-GB" dirty="0">
                  <a:solidFill>
                    <a:schemeClr val="bg2"/>
                  </a:solidFill>
                  <a:latin typeface="Georgia" panose="02040502050405020303" pitchFamily="18" charset="0"/>
                </a:rPr>
                <a:t> den </a:t>
              </a:r>
              <a:r>
                <a:rPr lang="en-GB" dirty="0" err="1">
                  <a:solidFill>
                    <a:schemeClr val="bg2"/>
                  </a:solidFill>
                  <a:latin typeface="Georgia" panose="02040502050405020303" pitchFamily="18" charset="0"/>
                </a:rPr>
                <a:t>scoilbhliain</a:t>
              </a:r>
              <a:r>
                <a:rPr lang="en-GB" dirty="0">
                  <a:solidFill>
                    <a:schemeClr val="bg2"/>
                  </a:solidFill>
                  <a:latin typeface="Georgia" panose="02040502050405020303" pitchFamily="18" charset="0"/>
                </a:rPr>
                <a:t>. </a:t>
              </a:r>
              <a:r>
                <a:rPr kumimoji="0" lang="en-GB" sz="360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Nuair a </a:t>
              </a:r>
              <a:r>
                <a:rPr kumimoji="0" lang="en-GB" sz="3600" i="0" u="none" strike="noStrike" cap="none" spc="0" normalizeH="0" baseline="0" dirty="0" err="1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chailleann</a:t>
              </a:r>
              <a:r>
                <a:rPr kumimoji="0" lang="en-GB" sz="360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 </a:t>
              </a:r>
              <a:r>
                <a:rPr kumimoji="0" lang="en-GB" sz="3600" i="0" u="none" strike="noStrike" cap="none" spc="0" normalizeH="0" baseline="0" dirty="0" err="1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leana</a:t>
              </a:r>
              <a:r>
                <a:rPr lang="en-GB" dirty="0" err="1">
                  <a:solidFill>
                    <a:schemeClr val="bg2"/>
                  </a:solidFill>
                  <a:latin typeface="Georgia" panose="02040502050405020303" pitchFamily="18" charset="0"/>
                </a:rPr>
                <a:t>í</a:t>
              </a:r>
              <a:r>
                <a:rPr kumimoji="0" lang="en-GB" sz="360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 </a:t>
              </a:r>
              <a:r>
                <a:rPr kumimoji="0" lang="en-GB" sz="3600" i="0" u="none" strike="noStrike" cap="none" spc="0" normalizeH="0" baseline="0" dirty="0" err="1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laethanta</a:t>
              </a:r>
              <a:r>
                <a:rPr kumimoji="0" lang="en-GB" sz="360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 </a:t>
              </a:r>
              <a:r>
                <a:rPr kumimoji="0" lang="en-GB" sz="3600" i="0" u="none" strike="noStrike" cap="none" spc="0" normalizeH="0" baseline="0" dirty="0" err="1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scoile</a:t>
              </a:r>
              <a:r>
                <a:rPr kumimoji="0" lang="en-GB" sz="360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, </a:t>
              </a:r>
              <a:r>
                <a:rPr kumimoji="0" lang="en-GB" sz="3600" i="0" u="none" strike="noStrike" cap="none" spc="0" normalizeH="0" baseline="0" dirty="0" err="1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cailleann</a:t>
              </a:r>
              <a:r>
                <a:rPr kumimoji="0" lang="en-GB" sz="360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 </a:t>
              </a:r>
              <a:r>
                <a:rPr kumimoji="0" lang="en-GB" sz="3600" i="0" u="none" strike="noStrike" cap="none" spc="0" normalizeH="0" baseline="0" dirty="0" err="1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siad</a:t>
              </a:r>
              <a:r>
                <a:rPr kumimoji="0" lang="en-GB" sz="360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 </a:t>
              </a:r>
              <a:r>
                <a:rPr kumimoji="0" lang="en-GB" sz="3600" i="0" u="none" strike="noStrike" cap="none" spc="0" normalizeH="0" baseline="0" dirty="0" err="1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amach</a:t>
              </a:r>
              <a:r>
                <a:rPr kumimoji="0" lang="en-GB" sz="360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. Faigh </a:t>
              </a:r>
              <a:r>
                <a:rPr kumimoji="0" lang="en-GB" sz="3600" i="0" u="none" strike="noStrike" cap="none" spc="0" normalizeH="0" baseline="0" dirty="0" err="1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taca</a:t>
              </a:r>
              <a:r>
                <a:rPr lang="en-GB" dirty="0" err="1">
                  <a:solidFill>
                    <a:schemeClr val="bg2"/>
                  </a:solidFill>
                  <a:latin typeface="Georgia" panose="02040502050405020303" pitchFamily="18" charset="0"/>
                </a:rPr>
                <a:t>í</a:t>
              </a:r>
              <a:r>
                <a:rPr kumimoji="0" lang="en-GB" sz="3600" i="0" u="none" strike="noStrike" cap="none" spc="0" normalizeH="0" baseline="0" dirty="0" err="1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ocht</a:t>
              </a:r>
              <a:r>
                <a:rPr kumimoji="0" lang="en-GB" sz="360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 </a:t>
              </a:r>
              <a:r>
                <a:rPr kumimoji="0" lang="en-GB" sz="3600" i="0" u="none" strike="noStrike" cap="none" spc="0" normalizeH="0" baseline="0" dirty="0" err="1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ar</a:t>
              </a:r>
              <a:r>
                <a:rPr kumimoji="0" lang="en-GB" sz="360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 gov.ie/</a:t>
              </a:r>
              <a:r>
                <a:rPr kumimoji="0" lang="en-GB" sz="3600" i="0" u="none" strike="noStrike" cap="none" spc="0" normalizeH="0" baseline="0" dirty="0" err="1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FreastalScoile</a:t>
              </a:r>
              <a:endParaRPr kumimoji="0" lang="en-GB" sz="360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D98AF6-8345-A4A3-EDF7-476B713FF0B2}"/>
                </a:ext>
              </a:extLst>
            </p:cNvPr>
            <p:cNvSpPr txBox="1"/>
            <p:nvPr/>
          </p:nvSpPr>
          <p:spPr>
            <a:xfrm>
              <a:off x="2047461" y="9511464"/>
              <a:ext cx="2110510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182721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600" b="1" i="0" u="none" strike="noStrike" cap="none" spc="0" normalizeH="0" baseline="0" dirty="0">
                  <a:ln>
                    <a:noFill/>
                  </a:ln>
                  <a:solidFill>
                    <a:srgbClr val="38BFB4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Message</a:t>
              </a:r>
            </a:p>
          </p:txBody>
        </p:sp>
      </p:grpSp>
      <p:pic>
        <p:nvPicPr>
          <p:cNvPr id="4" name="Picture 3" descr="A child in a black shirt&#10;&#10;AI-generated content may be incorrect.">
            <a:extLst>
              <a:ext uri="{FF2B5EF4-FFF2-40B4-BE49-F238E27FC236}">
                <a16:creationId xmlns:a16="http://schemas.microsoft.com/office/drawing/2014/main" id="{52A2724D-9D43-F3EE-136E-24C6C1F031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673" y="2570351"/>
            <a:ext cx="4050000" cy="7200000"/>
          </a:xfrm>
          <a:prstGeom prst="rect">
            <a:avLst/>
          </a:prstGeom>
        </p:spPr>
      </p:pic>
      <p:pic>
        <p:nvPicPr>
          <p:cNvPr id="7" name="Picture 6" descr="A child sitting at a desk&#10;&#10;AI-generated content may be incorrect.">
            <a:extLst>
              <a:ext uri="{FF2B5EF4-FFF2-40B4-BE49-F238E27FC236}">
                <a16:creationId xmlns:a16="http://schemas.microsoft.com/office/drawing/2014/main" id="{BF154DAC-D695-7DDF-327E-75A7A63754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621" y="2570351"/>
            <a:ext cx="4050000" cy="7200000"/>
          </a:xfrm>
          <a:prstGeom prst="rect">
            <a:avLst/>
          </a:prstGeom>
        </p:spPr>
      </p:pic>
      <p:pic>
        <p:nvPicPr>
          <p:cNvPr id="10" name="Picture 9" descr="A child smiling at the camera&#10;&#10;AI-generated content may be incorrect.">
            <a:extLst>
              <a:ext uri="{FF2B5EF4-FFF2-40B4-BE49-F238E27FC236}">
                <a16:creationId xmlns:a16="http://schemas.microsoft.com/office/drawing/2014/main" id="{2BB6BFF0-70AC-F033-A7A5-6D9723B41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1147" y="2570351"/>
            <a:ext cx="4050000" cy="7200000"/>
          </a:xfrm>
          <a:prstGeom prst="rect">
            <a:avLst/>
          </a:prstGeom>
        </p:spPr>
      </p:pic>
      <p:pic>
        <p:nvPicPr>
          <p:cNvPr id="15" name="Picture 14" descr="A child reading a book&#10;&#10;AI-generated content may be incorrect.">
            <a:extLst>
              <a:ext uri="{FF2B5EF4-FFF2-40B4-BE49-F238E27FC236}">
                <a16:creationId xmlns:a16="http://schemas.microsoft.com/office/drawing/2014/main" id="{26C4FE3C-075C-F6DD-6AB1-E119697D92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99" y="2570351"/>
            <a:ext cx="4050000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4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1"/>
          <p:cNvSpPr txBox="1"/>
          <p:nvPr/>
        </p:nvSpPr>
        <p:spPr>
          <a:xfrm>
            <a:off x="3629985" y="2070332"/>
            <a:ext cx="17111330" cy="3278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algn="ctr" defTabSz="914400">
              <a:lnSpc>
                <a:spcPct val="140000"/>
              </a:lnSpc>
              <a:defRPr sz="7500" b="1">
                <a:solidFill>
                  <a:srgbClr val="13B5EA"/>
                </a:solidFill>
              </a:defRPr>
            </a:pPr>
            <a:r>
              <a:rPr dirty="0">
                <a:solidFill>
                  <a:schemeClr val="bg1"/>
                </a:solidFill>
                <a:latin typeface="Aptos Black" panose="020B0004020202020204" pitchFamily="34" charset="0"/>
              </a:rPr>
              <a:t>Thank you</a:t>
            </a:r>
            <a:r>
              <a:rPr lang="en-GB" dirty="0">
                <a:solidFill>
                  <a:schemeClr val="bg1"/>
                </a:solidFill>
                <a:latin typeface="Aptos Black" panose="020B0004020202020204" pitchFamily="34" charset="0"/>
              </a:rPr>
              <a:t> for sharing this campaign among your networks</a:t>
            </a:r>
            <a:endParaRPr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3C0373-A99F-8706-F005-A2CC3E8B9C5B}"/>
              </a:ext>
            </a:extLst>
          </p:cNvPr>
          <p:cNvSpPr txBox="1"/>
          <p:nvPr/>
        </p:nvSpPr>
        <p:spPr>
          <a:xfrm>
            <a:off x="1729408" y="8984973"/>
            <a:ext cx="11807074" cy="50167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18272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Contacts: </a:t>
            </a:r>
          </a:p>
          <a:p>
            <a:pPr marL="0" marR="0" indent="0" algn="l" defTabSz="18272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Arial"/>
            </a:endParaRPr>
          </a:p>
          <a:p>
            <a:pPr marL="0" marR="0" indent="0" algn="l" defTabSz="18272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000" dirty="0">
                <a:solidFill>
                  <a:schemeClr val="bg1"/>
                </a:solidFill>
                <a:latin typeface="Georgia" panose="02040502050405020303" pitchFamily="18" charset="0"/>
              </a:rPr>
              <a:t>Joyce Armstrong Matthews, Tusla Communications</a:t>
            </a:r>
          </a:p>
          <a:p>
            <a:pPr marL="0" marR="0" indent="0" algn="l" defTabSz="18272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000" dirty="0">
                <a:solidFill>
                  <a:schemeClr val="bg1"/>
                </a:solidFill>
                <a:latin typeface="Georgia" panose="020405020504050203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joyce.Matthews@tusla.ie</a:t>
            </a:r>
            <a:endParaRPr lang="en-GB" sz="40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18272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40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18272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0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Lo</a:t>
            </a:r>
            <a:r>
              <a:rPr lang="en-GB" sz="4000" dirty="0">
                <a:solidFill>
                  <a:schemeClr val="bg1"/>
                </a:solidFill>
                <a:latin typeface="Georgia" panose="02040502050405020303" pitchFamily="18" charset="0"/>
              </a:rPr>
              <a:t>uise Costello, Tusla Communications</a:t>
            </a:r>
          </a:p>
          <a:p>
            <a:pPr marL="0" marR="0" indent="0" algn="l" defTabSz="18272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000" dirty="0">
                <a:solidFill>
                  <a:schemeClr val="bg1"/>
                </a:solidFill>
                <a:latin typeface="Georgia" panose="0204050205040502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louise.Costello@tusla.ie</a:t>
            </a:r>
            <a:endParaRPr lang="en-GB" sz="40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18272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spc="0" normalizeH="0" baseline="0" dirty="0">
              <a:ln>
                <a:noFill/>
              </a:ln>
              <a:solidFill>
                <a:srgbClr val="1B243B"/>
              </a:solidFill>
              <a:effectLst/>
              <a:uFillTx/>
              <a:latin typeface="Georgia" panose="02040502050405020303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heading…"/>
          <p:cNvSpPr txBox="1"/>
          <p:nvPr/>
        </p:nvSpPr>
        <p:spPr>
          <a:xfrm>
            <a:off x="1560385" y="789580"/>
            <a:ext cx="18845805" cy="10306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7000" b="1">
                <a:solidFill>
                  <a:srgbClr val="00AEEF"/>
                </a:solidFill>
              </a:defRPr>
            </a:pPr>
            <a:r>
              <a:rPr lang="en-IE" dirty="0">
                <a:latin typeface="Aptos Black" panose="020B0004020202020204" pitchFamily="34" charset="0"/>
              </a:rPr>
              <a:t>Overview</a:t>
            </a:r>
          </a:p>
          <a:p>
            <a:pPr>
              <a:defRPr sz="7000" b="1">
                <a:solidFill>
                  <a:srgbClr val="00AEEF"/>
                </a:solidFill>
              </a:defRPr>
            </a:pPr>
            <a:endParaRPr lang="en-IE" sz="2400" dirty="0"/>
          </a:p>
          <a:p>
            <a:pPr marL="254000">
              <a:lnSpc>
                <a:spcPct val="150000"/>
              </a:lnSpc>
              <a:buClr>
                <a:srgbClr val="00AEEF"/>
              </a:buClr>
              <a:buSzPct val="70000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IE" sz="4200" dirty="0">
                <a:solidFill>
                  <a:srgbClr val="4E4E50"/>
                </a:solidFill>
                <a:latin typeface="Georgia" panose="02040502050405020303" pitchFamily="18" charset="0"/>
              </a:rPr>
              <a:t>On</a:t>
            </a:r>
            <a:r>
              <a:rPr sz="4200" dirty="0">
                <a:solidFill>
                  <a:srgbClr val="4E4E50"/>
                </a:solidFill>
                <a:latin typeface="Georgia" panose="02040502050405020303" pitchFamily="18" charset="0"/>
              </a:rPr>
              <a:t> </a:t>
            </a:r>
            <a:r>
              <a:rPr lang="en-IE" sz="4200" dirty="0">
                <a:solidFill>
                  <a:srgbClr val="4E4E50"/>
                </a:solidFill>
                <a:latin typeface="Georgia" panose="02040502050405020303" pitchFamily="18" charset="0"/>
              </a:rPr>
              <a:t>September 24</a:t>
            </a:r>
            <a:r>
              <a:rPr lang="en-IE" sz="4200" baseline="30000" dirty="0">
                <a:solidFill>
                  <a:srgbClr val="4E4E50"/>
                </a:solidFill>
                <a:latin typeface="Georgia" panose="02040502050405020303" pitchFamily="18" charset="0"/>
              </a:rPr>
              <a:t>th</a:t>
            </a:r>
            <a:r>
              <a:rPr lang="en-IE" sz="4200" dirty="0">
                <a:solidFill>
                  <a:srgbClr val="4E4E50"/>
                </a:solidFill>
                <a:latin typeface="Georgia" panose="02040502050405020303" pitchFamily="18" charset="0"/>
              </a:rPr>
              <a:t>, 2025, TESS and the Department of Education and Youth launched a nationwide </a:t>
            </a:r>
            <a:r>
              <a:rPr lang="en-IE" sz="4200" dirty="0">
                <a:sym typeface="Georgia"/>
              </a:rPr>
              <a:t>multimedia campaign to promote regular school attendance across Ireland</a:t>
            </a:r>
            <a:r>
              <a:rPr lang="en-IE" sz="4200" dirty="0">
                <a:solidFill>
                  <a:srgbClr val="4E4E50"/>
                </a:solidFill>
                <a:latin typeface="Georgia" panose="02040502050405020303" pitchFamily="18" charset="0"/>
                <a:sym typeface="Georgia"/>
              </a:rPr>
              <a:t>.</a:t>
            </a:r>
          </a:p>
          <a:p>
            <a:pPr>
              <a:defRPr sz="7000" b="1">
                <a:solidFill>
                  <a:srgbClr val="00AEEF"/>
                </a:solidFill>
              </a:defRPr>
            </a:pPr>
            <a:endParaRPr lang="en-IE" sz="4400" dirty="0"/>
          </a:p>
          <a:p>
            <a:pPr>
              <a:defRPr sz="7000" b="1">
                <a:solidFill>
                  <a:srgbClr val="00AEEF"/>
                </a:solidFill>
              </a:defRPr>
            </a:pPr>
            <a:r>
              <a:rPr lang="en-IE" sz="4400" dirty="0">
                <a:latin typeface="Aptos Black" panose="020B0004020202020204" pitchFamily="34" charset="0"/>
              </a:rPr>
              <a:t>Campaign Goals</a:t>
            </a:r>
          </a:p>
          <a:p>
            <a:pPr marL="825500" indent="-571500">
              <a:lnSpc>
                <a:spcPct val="150000"/>
              </a:lnSpc>
              <a:buClr>
                <a:srgbClr val="00AEEF"/>
              </a:buClr>
              <a:buSzPct val="70000"/>
              <a:buFont typeface="Arial" panose="020B0604020202020204" pitchFamily="34" charset="0"/>
              <a:buChar char="•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IE" sz="4000" dirty="0">
                <a:solidFill>
                  <a:srgbClr val="4E4E50"/>
                </a:solidFill>
                <a:latin typeface="Georgia" panose="02040502050405020303" pitchFamily="18" charset="0"/>
              </a:rPr>
              <a:t>Raise awareness that children in Ireland are missing too much school</a:t>
            </a:r>
          </a:p>
          <a:p>
            <a:pPr marL="825500" indent="-571500">
              <a:lnSpc>
                <a:spcPct val="150000"/>
              </a:lnSpc>
              <a:buClr>
                <a:srgbClr val="00AEEF"/>
              </a:buClr>
              <a:buSzPct val="70000"/>
              <a:buFont typeface="Arial" panose="020B0604020202020204" pitchFamily="34" charset="0"/>
              <a:buChar char="•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IE" sz="4000" dirty="0">
                <a:solidFill>
                  <a:srgbClr val="4E4E50"/>
                </a:solidFill>
                <a:latin typeface="Georgia" panose="02040502050405020303" pitchFamily="18" charset="0"/>
              </a:rPr>
              <a:t>Bring the conversation back to basics: school is the priority. When children </a:t>
            </a:r>
            <a:r>
              <a:rPr lang="en-IE" sz="4000" i="1" dirty="0">
                <a:solidFill>
                  <a:srgbClr val="4E4E50"/>
                </a:solidFill>
                <a:latin typeface="Georgia" panose="02040502050405020303" pitchFamily="18" charset="0"/>
              </a:rPr>
              <a:t>can</a:t>
            </a:r>
            <a:r>
              <a:rPr lang="en-IE" sz="4000" dirty="0">
                <a:solidFill>
                  <a:srgbClr val="4E4E50"/>
                </a:solidFill>
                <a:latin typeface="Georgia" panose="02040502050405020303" pitchFamily="18" charset="0"/>
              </a:rPr>
              <a:t> be in school, they </a:t>
            </a:r>
            <a:r>
              <a:rPr lang="en-IE" sz="4000" i="1" dirty="0">
                <a:solidFill>
                  <a:srgbClr val="4E4E50"/>
                </a:solidFill>
                <a:latin typeface="Georgia" panose="02040502050405020303" pitchFamily="18" charset="0"/>
              </a:rPr>
              <a:t>should</a:t>
            </a:r>
            <a:r>
              <a:rPr lang="en-IE" sz="4000" dirty="0">
                <a:solidFill>
                  <a:srgbClr val="4E4E50"/>
                </a:solidFill>
                <a:latin typeface="Georgia" panose="02040502050405020303" pitchFamily="18" charset="0"/>
              </a:rPr>
              <a:t> be in school</a:t>
            </a:r>
          </a:p>
          <a:p>
            <a:pPr marL="825500" indent="-571500">
              <a:lnSpc>
                <a:spcPct val="150000"/>
              </a:lnSpc>
              <a:buClr>
                <a:srgbClr val="00AEEF"/>
              </a:buClr>
              <a:buSzPct val="70000"/>
              <a:buFont typeface="Arial" panose="020B0604020202020204" pitchFamily="34" charset="0"/>
              <a:buChar char="•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IE" sz="4000" dirty="0">
                <a:solidFill>
                  <a:srgbClr val="4E4E50"/>
                </a:solidFill>
                <a:latin typeface="Georgia" panose="02040502050405020303" pitchFamily="18" charset="0"/>
              </a:rPr>
              <a:t>Provide support for families across Ireland that may struggle from time to time with getting their children and young people into school</a:t>
            </a:r>
            <a:endParaRPr lang="en-IE" sz="4000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A0815-BD45-41DD-D67C-FEF965B77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heading…">
            <a:extLst>
              <a:ext uri="{FF2B5EF4-FFF2-40B4-BE49-F238E27FC236}">
                <a16:creationId xmlns:a16="http://schemas.microsoft.com/office/drawing/2014/main" id="{72C361BB-D3A4-446C-1FF9-6EA3C4805B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5437" y="966923"/>
            <a:ext cx="21469641" cy="2415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7000" b="1">
                <a:solidFill>
                  <a:srgbClr val="00AEEF"/>
                </a:solidFill>
              </a:defRPr>
            </a:pPr>
            <a:r>
              <a:rPr lang="en-GB" dirty="0">
                <a:latin typeface="Aptos Black" panose="020B0004020202020204" pitchFamily="34" charset="0"/>
              </a:rPr>
              <a:t>Campaign Approach</a:t>
            </a:r>
            <a:endParaRPr dirty="0">
              <a:latin typeface="Aptos Black" panose="020B0004020202020204" pitchFamily="34" charset="0"/>
            </a:endParaRPr>
          </a:p>
          <a:p>
            <a:pPr marL="254000">
              <a:lnSpc>
                <a:spcPct val="150000"/>
              </a:lnSpc>
              <a:buClr>
                <a:srgbClr val="00AEEF"/>
              </a:buClr>
              <a:buSzPct val="70000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lang="en-IE" sz="2000" b="1" dirty="0">
              <a:latin typeface="Georgia" panose="02040502050405020303" pitchFamily="18" charset="0"/>
            </a:endParaRPr>
          </a:p>
          <a:p>
            <a:pPr marL="825500" indent="-571500">
              <a:lnSpc>
                <a:spcPct val="150000"/>
              </a:lnSpc>
              <a:buClr>
                <a:srgbClr val="00AEEF"/>
              </a:buClr>
              <a:buSzPct val="70000"/>
              <a:buFont typeface="Wingdings" panose="05000000000000000000" pitchFamily="2" charset="2"/>
              <a:buChar char="ü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lang="en-IE" sz="4400" dirty="0">
              <a:latin typeface="Georgia" panose="02040502050405020303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3D8BC-CE8D-975B-6BE8-D074DB473B2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803291" y="2591843"/>
            <a:ext cx="20059292" cy="9105900"/>
          </a:xfrm>
        </p:spPr>
        <p:txBody>
          <a:bodyPr>
            <a:normAutofit fontScale="92500" lnSpcReduction="20000"/>
          </a:bodyPr>
          <a:lstStyle>
            <a:defPPr>
              <a:defRPr lang="en-US"/>
            </a:defPPr>
            <a:lvl1pPr marL="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0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1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2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32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40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4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5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6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4300" b="1" dirty="0">
                <a:solidFill>
                  <a:srgbClr val="38BFB4"/>
                </a:solidFill>
                <a:latin typeface="Georgia" panose="02040502050405020303" pitchFamily="18" charset="0"/>
              </a:rPr>
              <a:t>GET</a:t>
            </a:r>
            <a:r>
              <a:rPr lang="en-US" sz="4300" b="1" dirty="0">
                <a:solidFill>
                  <a:srgbClr val="4E4E50"/>
                </a:solidFill>
                <a:latin typeface="Georgia" panose="02040502050405020303" pitchFamily="18" charset="0"/>
              </a:rPr>
              <a:t>	</a:t>
            </a:r>
            <a:r>
              <a:rPr lang="en-US" sz="4300" dirty="0">
                <a:solidFill>
                  <a:srgbClr val="4E4E50"/>
                </a:solidFill>
                <a:latin typeface="Georgia" panose="02040502050405020303" pitchFamily="18" charset="0"/>
              </a:rPr>
              <a:t>Parents, guardians, caregivers, family members, and other adults in </a:t>
            </a:r>
          </a:p>
          <a:p>
            <a:pPr indent="0">
              <a:buNone/>
            </a:pPr>
            <a:r>
              <a:rPr lang="en-US" sz="4300" dirty="0">
                <a:solidFill>
                  <a:srgbClr val="4E4E50"/>
                </a:solidFill>
                <a:latin typeface="Georgia" panose="02040502050405020303" pitchFamily="18" charset="0"/>
              </a:rPr>
              <a:t>	children’s lives</a:t>
            </a:r>
          </a:p>
          <a:p>
            <a:pPr indent="0">
              <a:buNone/>
            </a:pPr>
            <a:endParaRPr lang="en-US" sz="3600" dirty="0">
              <a:solidFill>
                <a:srgbClr val="4E4E50"/>
              </a:solidFill>
              <a:latin typeface="Georgia" panose="02040502050405020303" pitchFamily="18" charset="0"/>
            </a:endParaRPr>
          </a:p>
          <a:p>
            <a:pPr indent="0">
              <a:buNone/>
            </a:pPr>
            <a:r>
              <a:rPr lang="en-US" sz="4300" b="1" dirty="0">
                <a:solidFill>
                  <a:srgbClr val="38BFB4"/>
                </a:solidFill>
                <a:latin typeface="Georgia" panose="02040502050405020303" pitchFamily="18" charset="0"/>
              </a:rPr>
              <a:t>WHO</a:t>
            </a:r>
            <a:r>
              <a:rPr lang="en-US" sz="4300" b="1" dirty="0">
                <a:solidFill>
                  <a:srgbClr val="4E4E50"/>
                </a:solidFill>
                <a:latin typeface="Georgia" panose="02040502050405020303" pitchFamily="18" charset="0"/>
              </a:rPr>
              <a:t> 	</a:t>
            </a:r>
            <a:r>
              <a:rPr lang="en-US" sz="4300" dirty="0">
                <a:solidFill>
                  <a:srgbClr val="4E4E50"/>
                </a:solidFill>
                <a:latin typeface="Georgia" panose="02040502050405020303" pitchFamily="18" charset="0"/>
              </a:rPr>
              <a:t>Facilitate absenteeism of children and young people for reasons that would once 	have been previously unthinkable (birthdays, holidays, family events, mild worry 	or overwhelm, etc.)</a:t>
            </a:r>
          </a:p>
          <a:p>
            <a:pPr indent="0">
              <a:buNone/>
            </a:pPr>
            <a:endParaRPr lang="en-US" sz="3600" dirty="0">
              <a:solidFill>
                <a:srgbClr val="4E4E50"/>
              </a:solidFill>
              <a:latin typeface="Georgia" panose="02040502050405020303" pitchFamily="18" charset="0"/>
            </a:endParaRPr>
          </a:p>
          <a:p>
            <a:pPr indent="0">
              <a:buNone/>
            </a:pPr>
            <a:r>
              <a:rPr lang="en-US" sz="4000" b="1" dirty="0">
                <a:solidFill>
                  <a:srgbClr val="38BFB4"/>
                </a:solidFill>
                <a:latin typeface="Georgia" panose="02040502050405020303" pitchFamily="18" charset="0"/>
              </a:rPr>
              <a:t>TO</a:t>
            </a:r>
            <a:r>
              <a:rPr lang="en-US" sz="4000" b="1" dirty="0">
                <a:solidFill>
                  <a:srgbClr val="4E4E50"/>
                </a:solidFill>
                <a:latin typeface="Georgia" panose="02040502050405020303" pitchFamily="18" charset="0"/>
              </a:rPr>
              <a:t> 	</a:t>
            </a:r>
            <a:r>
              <a:rPr lang="en-US" sz="4000" dirty="0">
                <a:solidFill>
                  <a:srgbClr val="4E4E50"/>
                </a:solidFill>
                <a:latin typeface="Georgia" panose="02040502050405020303" pitchFamily="18" charset="0"/>
              </a:rPr>
              <a:t>Understand the scale of the school attendance problem that is persisting in 	Ireland 	since the Pandemic and</a:t>
            </a:r>
            <a:endParaRPr lang="en-US" sz="4000" b="1" dirty="0">
              <a:solidFill>
                <a:srgbClr val="4E4E50"/>
              </a:solidFill>
              <a:latin typeface="Georgia" panose="02040502050405020303" pitchFamily="18" charset="0"/>
            </a:endParaRPr>
          </a:p>
          <a:p>
            <a:pPr indent="0">
              <a:buNone/>
            </a:pPr>
            <a:endParaRPr lang="en-US" sz="3600" b="1" dirty="0">
              <a:solidFill>
                <a:srgbClr val="4E4E50"/>
              </a:solidFill>
              <a:latin typeface="Georgia" panose="02040502050405020303" pitchFamily="18" charset="0"/>
            </a:endParaRPr>
          </a:p>
          <a:p>
            <a:pPr indent="0">
              <a:buNone/>
            </a:pPr>
            <a:r>
              <a:rPr lang="en-US" sz="4000" b="1" dirty="0">
                <a:solidFill>
                  <a:srgbClr val="38BFB4"/>
                </a:solidFill>
                <a:latin typeface="Georgia" panose="02040502050405020303" pitchFamily="18" charset="0"/>
              </a:rPr>
              <a:t>TO 	</a:t>
            </a:r>
            <a:r>
              <a:rPr lang="en-US" sz="4000" dirty="0">
                <a:solidFill>
                  <a:srgbClr val="4E4E50"/>
                </a:solidFill>
                <a:latin typeface="Georgia" panose="02040502050405020303" pitchFamily="18" charset="0"/>
              </a:rPr>
              <a:t>Consider</a:t>
            </a:r>
            <a:r>
              <a:rPr lang="en-US" sz="4000" b="1" dirty="0">
                <a:solidFill>
                  <a:srgbClr val="4E4E50"/>
                </a:solidFill>
                <a:latin typeface="Georgia" panose="02040502050405020303" pitchFamily="18" charset="0"/>
              </a:rPr>
              <a:t> </a:t>
            </a:r>
            <a:r>
              <a:rPr lang="en-US" sz="4000" dirty="0">
                <a:solidFill>
                  <a:srgbClr val="4E4E50"/>
                </a:solidFill>
                <a:latin typeface="Georgia" panose="02040502050405020303" pitchFamily="18" charset="0"/>
              </a:rPr>
              <a:t>that</a:t>
            </a:r>
            <a:r>
              <a:rPr lang="en-US" sz="4000" b="1" dirty="0">
                <a:solidFill>
                  <a:srgbClr val="4E4E50"/>
                </a:solidFill>
                <a:latin typeface="Georgia" panose="02040502050405020303" pitchFamily="18" charset="0"/>
              </a:rPr>
              <a:t> </a:t>
            </a:r>
            <a:r>
              <a:rPr lang="en-US" sz="4000" dirty="0">
                <a:solidFill>
                  <a:srgbClr val="4E4E50"/>
                </a:solidFill>
                <a:latin typeface="Georgia" panose="02040502050405020303" pitchFamily="18" charset="0"/>
              </a:rPr>
              <a:t>a day or two or three home from school here and there adds up 	and can 	have a large negative impact on children’s ability to achieve their full 	potential from 	education</a:t>
            </a:r>
          </a:p>
          <a:p>
            <a:pPr indent="0">
              <a:buNone/>
            </a:pPr>
            <a:endParaRPr lang="en-US" sz="3600" dirty="0">
              <a:solidFill>
                <a:srgbClr val="4E4E50"/>
              </a:solidFill>
              <a:latin typeface="Georgia" panose="02040502050405020303" pitchFamily="18" charset="0"/>
            </a:endParaRPr>
          </a:p>
          <a:p>
            <a:pPr indent="0">
              <a:buNone/>
            </a:pPr>
            <a:r>
              <a:rPr lang="en-US" sz="4000" b="1" dirty="0">
                <a:solidFill>
                  <a:srgbClr val="38BFB4"/>
                </a:solidFill>
                <a:latin typeface="Georgia" panose="02040502050405020303" pitchFamily="18" charset="0"/>
              </a:rPr>
              <a:t>BY</a:t>
            </a:r>
            <a:r>
              <a:rPr lang="en-US" sz="4000" b="1" dirty="0">
                <a:solidFill>
                  <a:srgbClr val="4E4E50"/>
                </a:solidFill>
                <a:latin typeface="Georgia" panose="02040502050405020303" pitchFamily="18" charset="0"/>
              </a:rPr>
              <a:t>	</a:t>
            </a:r>
            <a:r>
              <a:rPr lang="en-GB" sz="4000" dirty="0">
                <a:solidFill>
                  <a:srgbClr val="4E4E50"/>
                </a:solidFill>
                <a:latin typeface="Georgia" panose="02040502050405020303" pitchFamily="18" charset="0"/>
              </a:rPr>
              <a:t>Reminding them that regular school attendance is essential for academic 	achievement, wellbeing, social development and long-term life outcomes</a:t>
            </a:r>
            <a:r>
              <a:rPr lang="en-US" sz="4000" b="1" dirty="0">
                <a:solidFill>
                  <a:srgbClr val="38BFB4"/>
                </a:solidFill>
                <a:latin typeface="Georgia" panose="02040502050405020303" pitchFamily="18" charset="0"/>
              </a:rPr>
              <a:t> </a:t>
            </a:r>
          </a:p>
          <a:p>
            <a:pPr indent="0">
              <a:buNone/>
            </a:pPr>
            <a:endParaRPr lang="en-US" sz="3600" b="1" dirty="0">
              <a:solidFill>
                <a:srgbClr val="38BFB4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2474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3D606-56D1-0CA6-2E13-66700205A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heading…">
            <a:extLst>
              <a:ext uri="{FF2B5EF4-FFF2-40B4-BE49-F238E27FC236}">
                <a16:creationId xmlns:a16="http://schemas.microsoft.com/office/drawing/2014/main" id="{2788C220-645E-35D4-AC2C-720EC013E290}"/>
              </a:ext>
            </a:extLst>
          </p:cNvPr>
          <p:cNvSpPr txBox="1"/>
          <p:nvPr/>
        </p:nvSpPr>
        <p:spPr>
          <a:xfrm>
            <a:off x="1385132" y="772453"/>
            <a:ext cx="20560467" cy="1169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7000" b="1">
                <a:solidFill>
                  <a:srgbClr val="00AEEF"/>
                </a:solidFill>
              </a:defRPr>
            </a:pPr>
            <a:r>
              <a:rPr lang="en-IE" dirty="0">
                <a:latin typeface="Aptos Black" panose="020B0004020202020204" pitchFamily="34" charset="0"/>
                <a:cs typeface="Arial" panose="020B0604020202020204" pitchFamily="34" charset="0"/>
              </a:rPr>
              <a:t>The Scale of the Problem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FFA6CB-AE7B-F75B-7027-1DEAD98216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26" r="6474"/>
          <a:stretch>
            <a:fillRect/>
          </a:stretch>
        </p:blipFill>
        <p:spPr>
          <a:xfrm>
            <a:off x="10449619" y="2107096"/>
            <a:ext cx="13568237" cy="86967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F6D70B-27B6-49FF-709B-0AA159E9CCF6}"/>
              </a:ext>
            </a:extLst>
          </p:cNvPr>
          <p:cNvSpPr txBox="1"/>
          <p:nvPr/>
        </p:nvSpPr>
        <p:spPr>
          <a:xfrm>
            <a:off x="845872" y="5009321"/>
            <a:ext cx="9420203" cy="2308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18272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80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More than </a:t>
            </a:r>
            <a:r>
              <a:rPr kumimoji="0" lang="en-GB" sz="4800" b="1" i="0" u="none" strike="noStrike" cap="none" spc="0" normalizeH="0" baseline="0" dirty="0">
                <a:ln>
                  <a:noFill/>
                </a:ln>
                <a:solidFill>
                  <a:srgbClr val="38BFB4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1 in 5 </a:t>
            </a:r>
            <a:r>
              <a:rPr kumimoji="0" lang="en-GB" sz="480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students</a:t>
            </a:r>
          </a:p>
          <a:p>
            <a:pPr marL="0" marR="0" indent="0" algn="ctr" defTabSz="18272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800" b="1" i="0" u="none" strike="noStrike" cap="none" spc="0" normalizeH="0" baseline="0" dirty="0">
                <a:ln>
                  <a:noFill/>
                </a:ln>
                <a:solidFill>
                  <a:srgbClr val="38BFB4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are missing a month or more </a:t>
            </a:r>
          </a:p>
          <a:p>
            <a:pPr marL="0" marR="0" indent="0" algn="ctr" defTabSz="18272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80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of their school year.</a:t>
            </a:r>
          </a:p>
        </p:txBody>
      </p:sp>
    </p:spTree>
    <p:extLst>
      <p:ext uri="{BB962C8B-B14F-4D97-AF65-F5344CB8AC3E}">
        <p14:creationId xmlns:p14="http://schemas.microsoft.com/office/powerpoint/2010/main" val="16963751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57A834-4C54-C381-21F9-ABDCD03D74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43" t="6956" r="5738"/>
          <a:stretch>
            <a:fillRect/>
          </a:stretch>
        </p:blipFill>
        <p:spPr>
          <a:xfrm>
            <a:off x="846274" y="1073427"/>
            <a:ext cx="11525028" cy="6660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725FEAD-60E6-BA9D-F86F-F744627330F5}"/>
              </a:ext>
            </a:extLst>
          </p:cNvPr>
          <p:cNvGrpSpPr/>
          <p:nvPr/>
        </p:nvGrpSpPr>
        <p:grpSpPr>
          <a:xfrm>
            <a:off x="12371302" y="6115656"/>
            <a:ext cx="11918250" cy="7103388"/>
            <a:chOff x="12371302" y="6115656"/>
            <a:chExt cx="11918250" cy="71033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CF20FE-5FB8-66F2-003E-08D06DEE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36" t="3879" r="4290" b="3879"/>
            <a:stretch>
              <a:fillRect/>
            </a:stretch>
          </p:blipFill>
          <p:spPr>
            <a:xfrm>
              <a:off x="12371302" y="6115656"/>
              <a:ext cx="11918250" cy="710338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08F7A19-1BEF-B517-A526-1F869992F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86122" y="6155412"/>
              <a:ext cx="1094974" cy="44066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864A985-CA4D-A8D7-0330-313BA12CDBBA}"/>
              </a:ext>
            </a:extLst>
          </p:cNvPr>
          <p:cNvSpPr txBox="1"/>
          <p:nvPr/>
        </p:nvSpPr>
        <p:spPr>
          <a:xfrm flipH="1">
            <a:off x="14962810" y="2649105"/>
            <a:ext cx="8229599" cy="1754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en-IE" dirty="0">
                <a:solidFill>
                  <a:schemeClr val="bg2"/>
                </a:solidFill>
                <a:latin typeface="Georgia" panose="02040502050405020303" pitchFamily="18" charset="0"/>
              </a:rPr>
              <a:t>The total number of days lost by students at primary level represents </a:t>
            </a:r>
          </a:p>
          <a:p>
            <a:r>
              <a:rPr lang="en-IE" b="1" dirty="0">
                <a:solidFill>
                  <a:srgbClr val="38BFB4"/>
                </a:solidFill>
                <a:latin typeface="Georgia" panose="02040502050405020303" pitchFamily="18" charset="0"/>
              </a:rPr>
              <a:t>8% of all school days missed</a:t>
            </a:r>
            <a:r>
              <a:rPr lang="en-IE" dirty="0">
                <a:solidFill>
                  <a:schemeClr val="bg2"/>
                </a:solidFill>
                <a:latin typeface="Georgia" panose="02040502050405020303" pitchFamily="18" charset="0"/>
              </a:rPr>
              <a:t>. </a:t>
            </a:r>
            <a:endParaRPr kumimoji="0" lang="en-GB" sz="36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Georgia" panose="02040502050405020303" pitchFamily="18" charset="0"/>
              <a:sym typeface="Arial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BE96904-A33B-4BCA-1437-7853E37BBE0A}"/>
              </a:ext>
            </a:extLst>
          </p:cNvPr>
          <p:cNvSpPr/>
          <p:nvPr/>
        </p:nvSpPr>
        <p:spPr>
          <a:xfrm rot="10800000">
            <a:off x="13177852" y="3283950"/>
            <a:ext cx="978408" cy="484632"/>
          </a:xfrm>
          <a:prstGeom prst="rightArrow">
            <a:avLst/>
          </a:prstGeom>
          <a:solidFill>
            <a:schemeClr val="bg2"/>
          </a:solidFill>
          <a:ln w="25400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18272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spc="0" normalizeH="0" baseline="0">
              <a:ln>
                <a:noFill/>
              </a:ln>
              <a:solidFill>
                <a:srgbClr val="1B243B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0E4FAD62-0C10-EDFF-E359-5DFF8565E00B}"/>
              </a:ext>
            </a:extLst>
          </p:cNvPr>
          <p:cNvSpPr/>
          <p:nvPr/>
        </p:nvSpPr>
        <p:spPr>
          <a:xfrm>
            <a:off x="10670319" y="9667350"/>
            <a:ext cx="978408" cy="484632"/>
          </a:xfrm>
          <a:prstGeom prst="rightArrow">
            <a:avLst/>
          </a:prstGeom>
          <a:solidFill>
            <a:schemeClr val="bg2"/>
          </a:solidFill>
          <a:ln w="25400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18272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spc="0" normalizeH="0" baseline="0">
              <a:ln>
                <a:noFill/>
              </a:ln>
              <a:solidFill>
                <a:srgbClr val="1B243B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0C583C-C695-1F60-3BF7-8F8BC4CF994E}"/>
              </a:ext>
            </a:extLst>
          </p:cNvPr>
          <p:cNvSpPr txBox="1"/>
          <p:nvPr/>
        </p:nvSpPr>
        <p:spPr>
          <a:xfrm flipH="1">
            <a:off x="1451113" y="9032505"/>
            <a:ext cx="8496631" cy="1754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r"/>
            <a:r>
              <a:rPr lang="en-IE" dirty="0">
                <a:solidFill>
                  <a:schemeClr val="bg2"/>
                </a:solidFill>
                <a:latin typeface="Georgia" panose="02040502050405020303" pitchFamily="18" charset="0"/>
              </a:rPr>
              <a:t>The total number of days lost by students at post-primary level represents </a:t>
            </a:r>
          </a:p>
          <a:p>
            <a:pPr algn="r"/>
            <a:r>
              <a:rPr lang="en-IE" b="1" dirty="0">
                <a:solidFill>
                  <a:srgbClr val="38BFB4"/>
                </a:solidFill>
                <a:latin typeface="Georgia" panose="02040502050405020303" pitchFamily="18" charset="0"/>
              </a:rPr>
              <a:t>11.3% of all school days missed</a:t>
            </a:r>
            <a:r>
              <a:rPr lang="en-IE" dirty="0">
                <a:solidFill>
                  <a:schemeClr val="bg2"/>
                </a:solidFill>
                <a:latin typeface="Georgia" panose="02040502050405020303" pitchFamily="18" charset="0"/>
              </a:rPr>
              <a:t>. </a:t>
            </a:r>
            <a:endParaRPr kumimoji="0" lang="en-GB" sz="36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Georgia" panose="02040502050405020303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812444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BF878-6ACC-188D-9BBF-3927A899F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heading…">
            <a:extLst>
              <a:ext uri="{FF2B5EF4-FFF2-40B4-BE49-F238E27FC236}">
                <a16:creationId xmlns:a16="http://schemas.microsoft.com/office/drawing/2014/main" id="{D00A3B85-4084-FC12-D3A8-FDEF14F045B2}"/>
              </a:ext>
            </a:extLst>
          </p:cNvPr>
          <p:cNvSpPr txBox="1"/>
          <p:nvPr/>
        </p:nvSpPr>
        <p:spPr>
          <a:xfrm>
            <a:off x="1478438" y="845800"/>
            <a:ext cx="18845805" cy="1184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7000" b="1">
                <a:solidFill>
                  <a:srgbClr val="00AEEF"/>
                </a:solidFill>
              </a:defRPr>
            </a:pPr>
            <a:r>
              <a:rPr lang="en-GB" dirty="0">
                <a:latin typeface="Aptos Black" panose="020B0004020202020204" pitchFamily="34" charset="0"/>
              </a:rPr>
              <a:t>Channels and Dates</a:t>
            </a:r>
            <a:endParaRPr dirty="0">
              <a:latin typeface="Aptos Black" panose="020B0004020202020204" pitchFamily="34" charset="0"/>
            </a:endParaRPr>
          </a:p>
          <a:p>
            <a:pPr marL="254000">
              <a:lnSpc>
                <a:spcPct val="150000"/>
              </a:lnSpc>
              <a:buClr>
                <a:srgbClr val="00AEEF"/>
              </a:buClr>
              <a:buSzPct val="70000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lang="en-IE" sz="2000" b="1" dirty="0">
              <a:latin typeface="Georgia" panose="02040502050405020303" pitchFamily="18" charset="0"/>
            </a:endParaRPr>
          </a:p>
          <a:p>
            <a:pPr marL="254000">
              <a:lnSpc>
                <a:spcPct val="150000"/>
              </a:lnSpc>
              <a:buClr>
                <a:srgbClr val="00AEEF"/>
              </a:buClr>
              <a:buSzPct val="70000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IE" sz="4400" b="1" dirty="0">
                <a:solidFill>
                  <a:srgbClr val="38BFB4"/>
                </a:solidFill>
                <a:latin typeface="Georgia" panose="02040502050405020303" pitchFamily="18" charset="0"/>
              </a:rPr>
              <a:t>5 weeks, September 24</a:t>
            </a:r>
            <a:r>
              <a:rPr lang="en-IE" sz="4400" b="1" baseline="30000" dirty="0">
                <a:solidFill>
                  <a:srgbClr val="38BFB4"/>
                </a:solidFill>
                <a:latin typeface="Georgia" panose="02040502050405020303" pitchFamily="18" charset="0"/>
              </a:rPr>
              <a:t>th</a:t>
            </a:r>
            <a:r>
              <a:rPr lang="en-IE" sz="4400" b="1" dirty="0">
                <a:solidFill>
                  <a:srgbClr val="38BFB4"/>
                </a:solidFill>
                <a:latin typeface="Georgia" panose="02040502050405020303" pitchFamily="18" charset="0"/>
              </a:rPr>
              <a:t> – October 30</a:t>
            </a:r>
            <a:r>
              <a:rPr lang="en-IE" sz="4400" b="1" baseline="30000" dirty="0">
                <a:solidFill>
                  <a:srgbClr val="38BFB4"/>
                </a:solidFill>
                <a:latin typeface="Georgia" panose="02040502050405020303" pitchFamily="18" charset="0"/>
              </a:rPr>
              <a:t>th</a:t>
            </a:r>
            <a:r>
              <a:rPr lang="en-IE" sz="4400" b="1" dirty="0">
                <a:solidFill>
                  <a:srgbClr val="38BFB4"/>
                </a:solidFill>
                <a:latin typeface="Georgia" panose="02040502050405020303" pitchFamily="18" charset="0"/>
              </a:rPr>
              <a:t>, 2025</a:t>
            </a:r>
          </a:p>
          <a:p>
            <a:pPr marL="825500" indent="-571500">
              <a:lnSpc>
                <a:spcPct val="150000"/>
              </a:lnSpc>
              <a:buClr>
                <a:srgbClr val="00AEEF"/>
              </a:buClr>
              <a:buSzPct val="70000"/>
              <a:buFont typeface="Wingdings" panose="05000000000000000000" pitchFamily="2" charset="2"/>
              <a:buChar char="ü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IE" sz="4000" dirty="0">
                <a:latin typeface="Georgia" panose="02040502050405020303" pitchFamily="18" charset="0"/>
              </a:rPr>
              <a:t>National and regional radio (incl. Irish): Sept 24—Oct 26</a:t>
            </a:r>
          </a:p>
          <a:p>
            <a:pPr marL="825500" indent="-571500">
              <a:lnSpc>
                <a:spcPct val="150000"/>
              </a:lnSpc>
              <a:buClr>
                <a:srgbClr val="00AEEF"/>
              </a:buClr>
              <a:buSzPct val="70000"/>
              <a:buFont typeface="Wingdings" panose="05000000000000000000" pitchFamily="2" charset="2"/>
              <a:buChar char="ü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IE" sz="4000" dirty="0">
                <a:latin typeface="Georgia" panose="02040502050405020303" pitchFamily="18" charset="0"/>
              </a:rPr>
              <a:t>Digital display (websites, incl. Irish): Sept 24—Oct 26</a:t>
            </a:r>
          </a:p>
          <a:p>
            <a:pPr marL="825500" indent="-571500">
              <a:lnSpc>
                <a:spcPct val="150000"/>
              </a:lnSpc>
              <a:buClr>
                <a:srgbClr val="00AEEF"/>
              </a:buClr>
              <a:buSzPct val="70000"/>
              <a:buFont typeface="Wingdings" panose="05000000000000000000" pitchFamily="2" charset="2"/>
              <a:buChar char="ü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IE" sz="4000" dirty="0">
                <a:latin typeface="Georgia" panose="02040502050405020303" pitchFamily="18" charset="0"/>
              </a:rPr>
              <a:t>Social media, paid and organic: Sept 24—Oct 26 </a:t>
            </a:r>
          </a:p>
          <a:p>
            <a:pPr marL="825500" indent="-571500">
              <a:lnSpc>
                <a:spcPct val="150000"/>
              </a:lnSpc>
              <a:buClr>
                <a:srgbClr val="00AEEF"/>
              </a:buClr>
              <a:buSzPct val="70000"/>
              <a:buFont typeface="Wingdings" panose="05000000000000000000" pitchFamily="2" charset="2"/>
              <a:buChar char="ü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IE" sz="4000" dirty="0">
                <a:latin typeface="Georgia" panose="02040502050405020303" pitchFamily="18" charset="0"/>
              </a:rPr>
              <a:t>Billboards, transport shelters, and airport: Sept 24—Oct 5 </a:t>
            </a:r>
          </a:p>
          <a:p>
            <a:pPr marL="825500" indent="-571500">
              <a:lnSpc>
                <a:spcPct val="150000"/>
              </a:lnSpc>
              <a:buClr>
                <a:srgbClr val="00AEEF"/>
              </a:buClr>
              <a:buSzPct val="70000"/>
              <a:buFont typeface="Wingdings" panose="05000000000000000000" pitchFamily="2" charset="2"/>
              <a:buChar char="ü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IE" sz="4000" dirty="0">
                <a:latin typeface="Georgia" panose="02040502050405020303" pitchFamily="18" charset="0"/>
              </a:rPr>
              <a:t>Cinema ad-reel: Sept 29—Oct 30 </a:t>
            </a:r>
          </a:p>
          <a:p>
            <a:pPr marL="825500" indent="-571500">
              <a:lnSpc>
                <a:spcPct val="150000"/>
              </a:lnSpc>
              <a:buClr>
                <a:srgbClr val="00AEEF"/>
              </a:buClr>
              <a:buSzPct val="70000"/>
              <a:buFont typeface="Wingdings" panose="05000000000000000000" pitchFamily="2" charset="2"/>
              <a:buChar char="ü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IE" sz="4000" dirty="0">
                <a:latin typeface="Georgia" panose="02040502050405020303" pitchFamily="18" charset="0"/>
              </a:rPr>
              <a:t>Video on demand (Streamable TV &amp; YouTube): Sept 29—Oct 19</a:t>
            </a:r>
          </a:p>
          <a:p>
            <a:pPr marL="825500" indent="-571500">
              <a:lnSpc>
                <a:spcPct val="150000"/>
              </a:lnSpc>
              <a:buClr>
                <a:srgbClr val="00AEEF"/>
              </a:buClr>
              <a:buSzPct val="70000"/>
              <a:buFont typeface="Wingdings" panose="05000000000000000000" pitchFamily="2" charset="2"/>
              <a:buChar char="ü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IE" sz="4000" dirty="0">
                <a:latin typeface="Georgia" panose="02040502050405020303" pitchFamily="18" charset="0"/>
              </a:rPr>
              <a:t>National TV (incl. Irish): Sept 29—Oct 12</a:t>
            </a:r>
          </a:p>
          <a:p>
            <a:pPr marL="825500" indent="-571500">
              <a:lnSpc>
                <a:spcPct val="150000"/>
              </a:lnSpc>
              <a:buClr>
                <a:srgbClr val="00AEEF"/>
              </a:buClr>
              <a:buSzPct val="70000"/>
              <a:buFont typeface="Wingdings" panose="05000000000000000000" pitchFamily="2" charset="2"/>
              <a:buChar char="ü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IE" sz="4000" dirty="0">
                <a:latin typeface="Georgia" panose="02040502050405020303" pitchFamily="18" charset="0"/>
              </a:rPr>
              <a:t>National press ads:  Sept 29—Oct 5</a:t>
            </a:r>
          </a:p>
          <a:p>
            <a:pPr marL="825500" indent="-571500">
              <a:lnSpc>
                <a:spcPct val="150000"/>
              </a:lnSpc>
              <a:buClr>
                <a:srgbClr val="00AEEF"/>
              </a:buClr>
              <a:buSzPct val="70000"/>
              <a:buFont typeface="Wingdings" panose="05000000000000000000" pitchFamily="2" charset="2"/>
              <a:buChar char="ü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IE" sz="4000" dirty="0">
                <a:latin typeface="Georgia" panose="02040502050405020303" pitchFamily="18" charset="0"/>
              </a:rPr>
              <a:t>Applegreen digital displays: Oct 6 – Oct 20 </a:t>
            </a:r>
          </a:p>
          <a:p>
            <a:pPr marL="825500" indent="-571500">
              <a:lnSpc>
                <a:spcPct val="150000"/>
              </a:lnSpc>
              <a:buClr>
                <a:srgbClr val="00AEEF"/>
              </a:buClr>
              <a:buSzPct val="70000"/>
              <a:buFont typeface="Wingdings" panose="05000000000000000000" pitchFamily="2" charset="2"/>
              <a:buChar char="ü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lang="en-IE" sz="4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2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CC6243-E3C6-3800-C285-A679635DC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heading…">
            <a:extLst>
              <a:ext uri="{FF2B5EF4-FFF2-40B4-BE49-F238E27FC236}">
                <a16:creationId xmlns:a16="http://schemas.microsoft.com/office/drawing/2014/main" id="{B817FC8C-5011-AEA3-6F56-734C796045B4}"/>
              </a:ext>
            </a:extLst>
          </p:cNvPr>
          <p:cNvSpPr txBox="1"/>
          <p:nvPr/>
        </p:nvSpPr>
        <p:spPr>
          <a:xfrm>
            <a:off x="1534422" y="1069735"/>
            <a:ext cx="21122378" cy="9367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7000" b="1">
                <a:solidFill>
                  <a:srgbClr val="00AEEF"/>
                </a:solidFill>
              </a:defRPr>
            </a:pPr>
            <a:r>
              <a:rPr lang="en-GB" dirty="0">
                <a:latin typeface="Aptos Black" panose="020B0004020202020204" pitchFamily="34" charset="0"/>
              </a:rPr>
              <a:t>Campaign Assets</a:t>
            </a:r>
            <a:endParaRPr dirty="0">
              <a:latin typeface="Aptos Black" panose="020B0004020202020204" pitchFamily="34" charset="0"/>
            </a:endParaRPr>
          </a:p>
          <a:p>
            <a:endParaRPr lang="en-IE" sz="4000" dirty="0">
              <a:latin typeface="Georgia" panose="02040502050405020303" pitchFamily="18" charset="0"/>
            </a:endParaRPr>
          </a:p>
          <a:p>
            <a:endParaRPr lang="en-IE" sz="4000" dirty="0">
              <a:latin typeface="Georgia" panose="02040502050405020303" pitchFamily="18" charset="0"/>
            </a:endParaRPr>
          </a:p>
          <a:p>
            <a:pPr marL="825500" indent="-5715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AEEF"/>
              </a:buClr>
              <a:buSzPct val="70000"/>
              <a:buFont typeface="Wingdings" panose="05000000000000000000" pitchFamily="2" charset="2"/>
              <a:buChar char="§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IE" sz="4000" dirty="0">
                <a:solidFill>
                  <a:schemeClr val="bg2"/>
                </a:solidFill>
                <a:latin typeface="Georgia" panose="02040502050405020303" pitchFamily="18" charset="0"/>
              </a:rPr>
              <a:t>Share the webpage with supports for parents and schools at </a:t>
            </a:r>
            <a:r>
              <a:rPr lang="en-IE" sz="4000" b="1" dirty="0">
                <a:solidFill>
                  <a:srgbClr val="38BFB4"/>
                </a:solidFill>
                <a:latin typeface="Georgia" panose="020405020504050203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gov.ie/SchoolAttendance</a:t>
            </a:r>
            <a:endParaRPr lang="en-IE" sz="4000" b="1" dirty="0">
              <a:solidFill>
                <a:srgbClr val="38BFB4"/>
              </a:solidFill>
              <a:latin typeface="Georgia" panose="02040502050405020303" pitchFamily="18" charset="0"/>
            </a:endParaRPr>
          </a:p>
          <a:p>
            <a:pPr marL="825500" indent="-5715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AEEF"/>
              </a:buClr>
              <a:buSzPct val="70000"/>
              <a:buFont typeface="Wingdings" panose="05000000000000000000" pitchFamily="2" charset="2"/>
              <a:buChar char="§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IE" sz="4000" dirty="0">
                <a:solidFill>
                  <a:schemeClr val="bg2"/>
                </a:solidFill>
                <a:latin typeface="Georgia" panose="02040502050405020303" pitchFamily="18" charset="0"/>
              </a:rPr>
              <a:t>Link to our 30-second video ad (English) </a:t>
            </a:r>
            <a:r>
              <a:rPr lang="en-IE" sz="4000" b="1" dirty="0">
                <a:solidFill>
                  <a:srgbClr val="38BFB4"/>
                </a:solidFill>
                <a:latin typeface="Georgia" panose="0204050205040502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IE" sz="4000" b="1" dirty="0">
              <a:solidFill>
                <a:srgbClr val="38BFB4"/>
              </a:solidFill>
              <a:latin typeface="Georgia" panose="02040502050405020303" pitchFamily="18" charset="0"/>
            </a:endParaRPr>
          </a:p>
          <a:p>
            <a:pPr marL="825500" indent="-5715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AEEF"/>
              </a:buClr>
              <a:buSzPct val="70000"/>
              <a:buFont typeface="Wingdings" panose="05000000000000000000" pitchFamily="2" charset="2"/>
              <a:buChar char="§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IE" sz="4000" dirty="0">
                <a:solidFill>
                  <a:schemeClr val="bg2"/>
                </a:solidFill>
                <a:latin typeface="Georgia" panose="02040502050405020303" pitchFamily="18" charset="0"/>
              </a:rPr>
              <a:t>Link to our 30-second video ad (Irish) </a:t>
            </a:r>
            <a:r>
              <a:rPr lang="en-IE" sz="4000" b="1" dirty="0">
                <a:solidFill>
                  <a:srgbClr val="38BFB4"/>
                </a:solidFill>
                <a:latin typeface="Georgia" panose="0204050205040502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IE" sz="4000" b="1" dirty="0">
              <a:solidFill>
                <a:srgbClr val="38BFB4"/>
              </a:solidFill>
              <a:latin typeface="Georgia" panose="02040502050405020303" pitchFamily="18" charset="0"/>
            </a:endParaRPr>
          </a:p>
          <a:p>
            <a:pPr marL="825500" indent="-5715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AEEF"/>
              </a:buClr>
              <a:buSzPct val="70000"/>
              <a:buFont typeface="Wingdings" panose="05000000000000000000" pitchFamily="2" charset="2"/>
              <a:buChar char="§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IE" sz="4000" dirty="0">
                <a:solidFill>
                  <a:schemeClr val="bg2"/>
                </a:solidFill>
                <a:latin typeface="Georgia" panose="02040502050405020303" pitchFamily="18" charset="0"/>
              </a:rPr>
              <a:t>Download posters that can be printed or used online </a:t>
            </a:r>
            <a:r>
              <a:rPr lang="en-IE" sz="4000" b="1" dirty="0">
                <a:solidFill>
                  <a:srgbClr val="38BFB4"/>
                </a:solidFill>
                <a:latin typeface="Georgia" panose="02040502050405020303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IE" sz="4000" b="1" dirty="0">
              <a:solidFill>
                <a:srgbClr val="38BFB4"/>
              </a:solidFill>
              <a:latin typeface="Georgia" panose="02040502050405020303" pitchFamily="18" charset="0"/>
            </a:endParaRPr>
          </a:p>
          <a:p>
            <a:pPr marL="825500" indent="-5715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AEEF"/>
              </a:buClr>
              <a:buSzPct val="70000"/>
              <a:buFont typeface="Wingdings" panose="05000000000000000000" pitchFamily="2" charset="2"/>
              <a:buChar char="§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IE" sz="4000" dirty="0">
                <a:solidFill>
                  <a:schemeClr val="bg2"/>
                </a:solidFill>
                <a:latin typeface="Georgia" panose="02040502050405020303" pitchFamily="18" charset="0"/>
              </a:rPr>
              <a:t>Read and share the TESS Analysis of School Attendance Data for 2023-24 </a:t>
            </a:r>
            <a:r>
              <a:rPr lang="en-IE" sz="4000" b="1" dirty="0">
                <a:solidFill>
                  <a:srgbClr val="38BFB4"/>
                </a:solidFill>
                <a:latin typeface="Georgia" panose="02040502050405020303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IE" sz="4000" b="1" dirty="0">
                <a:solidFill>
                  <a:schemeClr val="bg2"/>
                </a:solidFill>
                <a:latin typeface="Georgia" panose="02040502050405020303" pitchFamily="18" charset="0"/>
              </a:rPr>
              <a:t> </a:t>
            </a:r>
          </a:p>
          <a:p>
            <a:pPr marL="825500" indent="-571500">
              <a:lnSpc>
                <a:spcPct val="150000"/>
              </a:lnSpc>
              <a:buClr>
                <a:srgbClr val="00AEEF"/>
              </a:buClr>
              <a:buSzPct val="70000"/>
              <a:buFont typeface="Wingdings" panose="05000000000000000000" pitchFamily="2" charset="2"/>
              <a:buChar char="§"/>
              <a:defRPr sz="4000">
                <a:solidFill>
                  <a:srgbClr val="4E4E50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lang="en-IE" sz="4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84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256E8-E3E0-8AE0-E8A8-CABA11B4D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heading…">
            <a:extLst>
              <a:ext uri="{FF2B5EF4-FFF2-40B4-BE49-F238E27FC236}">
                <a16:creationId xmlns:a16="http://schemas.microsoft.com/office/drawing/2014/main" id="{9104239A-A040-A35A-236F-D5D8F4303C85}"/>
              </a:ext>
            </a:extLst>
          </p:cNvPr>
          <p:cNvSpPr txBox="1"/>
          <p:nvPr/>
        </p:nvSpPr>
        <p:spPr>
          <a:xfrm>
            <a:off x="1534422" y="1069735"/>
            <a:ext cx="18845805" cy="1169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7000" b="1">
                <a:solidFill>
                  <a:srgbClr val="00AEEF"/>
                </a:solidFill>
              </a:defRPr>
            </a:pPr>
            <a:r>
              <a:rPr lang="en-GB" dirty="0">
                <a:latin typeface="Aptos Black" panose="020B0004020202020204" pitchFamily="34" charset="0"/>
              </a:rPr>
              <a:t>Social Media Posts to Share (English)</a:t>
            </a:r>
            <a:endParaRPr dirty="0">
              <a:latin typeface="Aptos Black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E5FC4C-AB53-9FE5-B489-AA3383EB2FC7}"/>
              </a:ext>
            </a:extLst>
          </p:cNvPr>
          <p:cNvSpPr txBox="1"/>
          <p:nvPr/>
        </p:nvSpPr>
        <p:spPr>
          <a:xfrm>
            <a:off x="647419" y="12979287"/>
            <a:ext cx="422326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18272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*right click to save </a:t>
            </a:r>
            <a:r>
              <a:rPr lang="en-GB" sz="2800" dirty="0">
                <a:solidFill>
                  <a:srgbClr val="00AEEF"/>
                </a:solidFill>
                <a:latin typeface="Georgia" panose="02040502050405020303" pitchFamily="18" charset="0"/>
              </a:rPr>
              <a:t>i</a:t>
            </a:r>
            <a:r>
              <a:rPr kumimoji="0" lang="en-GB" sz="2800" b="0" i="0" u="none" strike="noStrike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mages</a:t>
            </a:r>
          </a:p>
        </p:txBody>
      </p:sp>
      <p:pic>
        <p:nvPicPr>
          <p:cNvPr id="4" name="Picture 3" descr="A child smiling at the camera&#10;&#10;AI-generated content may be incorrect.">
            <a:extLst>
              <a:ext uri="{FF2B5EF4-FFF2-40B4-BE49-F238E27FC236}">
                <a16:creationId xmlns:a16="http://schemas.microsoft.com/office/drawing/2014/main" id="{8219D0AD-83E7-3DB5-E4B4-79E4DB427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240" y="2608666"/>
            <a:ext cx="5400000" cy="5400000"/>
          </a:xfrm>
          <a:prstGeom prst="rect">
            <a:avLst/>
          </a:prstGeom>
        </p:spPr>
      </p:pic>
      <p:pic>
        <p:nvPicPr>
          <p:cNvPr id="6" name="Picture 5" descr="A child reading a book&#10;&#10;AI-generated content may be incorrect.">
            <a:extLst>
              <a:ext uri="{FF2B5EF4-FFF2-40B4-BE49-F238E27FC236}">
                <a16:creationId xmlns:a16="http://schemas.microsoft.com/office/drawing/2014/main" id="{FDBA9226-9702-1DEE-31D3-034D7ADA6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19" y="2608666"/>
            <a:ext cx="5400000" cy="5400000"/>
          </a:xfrm>
          <a:prstGeom prst="rect">
            <a:avLst/>
          </a:prstGeom>
        </p:spPr>
      </p:pic>
      <p:pic>
        <p:nvPicPr>
          <p:cNvPr id="8" name="Picture 7" descr="A child smiling in a classroom&#10;&#10;AI-generated content may be incorrect.">
            <a:extLst>
              <a:ext uri="{FF2B5EF4-FFF2-40B4-BE49-F238E27FC236}">
                <a16:creationId xmlns:a16="http://schemas.microsoft.com/office/drawing/2014/main" id="{33C1082D-657C-BDAA-A19F-528FD8B51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740" y="2608666"/>
            <a:ext cx="5400000" cy="5400000"/>
          </a:xfrm>
          <a:prstGeom prst="rect">
            <a:avLst/>
          </a:prstGeom>
        </p:spPr>
      </p:pic>
      <p:pic>
        <p:nvPicPr>
          <p:cNvPr id="10" name="Picture 9" descr="A child sitting at a desk&#10;&#10;AI-generated content may be incorrect.">
            <a:extLst>
              <a:ext uri="{FF2B5EF4-FFF2-40B4-BE49-F238E27FC236}">
                <a16:creationId xmlns:a16="http://schemas.microsoft.com/office/drawing/2014/main" id="{973105E2-FCEB-542A-2E59-8D86CC087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740" y="2608666"/>
            <a:ext cx="5400000" cy="540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FDCBF3-F5B3-8A2E-7725-FA27C0C3147D}"/>
              </a:ext>
            </a:extLst>
          </p:cNvPr>
          <p:cNvSpPr txBox="1"/>
          <p:nvPr/>
        </p:nvSpPr>
        <p:spPr>
          <a:xfrm>
            <a:off x="2047461" y="10157791"/>
            <a:ext cx="16717617" cy="1200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18272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1 in 5 of our children are missing a month or more of their school year. When children miss school, they miss out. Find support at gov.ie/</a:t>
            </a:r>
            <a:r>
              <a:rPr kumimoji="0" lang="en-GB" sz="3600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SchoolAttendance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CFA136-1F64-3F2F-AEA8-287B1A0C9613}"/>
              </a:ext>
            </a:extLst>
          </p:cNvPr>
          <p:cNvSpPr txBox="1"/>
          <p:nvPr/>
        </p:nvSpPr>
        <p:spPr>
          <a:xfrm>
            <a:off x="2047461" y="9511464"/>
            <a:ext cx="211051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18272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1" i="0" u="none" strike="noStrike" cap="none" spc="0" normalizeH="0" baseline="0" dirty="0">
                <a:ln>
                  <a:noFill/>
                </a:ln>
                <a:solidFill>
                  <a:srgbClr val="38BFB4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33066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1B65D-94A3-BA8D-E4EB-B57C7F6FB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heading…">
            <a:extLst>
              <a:ext uri="{FF2B5EF4-FFF2-40B4-BE49-F238E27FC236}">
                <a16:creationId xmlns:a16="http://schemas.microsoft.com/office/drawing/2014/main" id="{8C3D7666-F1D9-84D9-A501-3DCE4DF7C22E}"/>
              </a:ext>
            </a:extLst>
          </p:cNvPr>
          <p:cNvSpPr txBox="1"/>
          <p:nvPr/>
        </p:nvSpPr>
        <p:spPr>
          <a:xfrm>
            <a:off x="1534422" y="1069735"/>
            <a:ext cx="18845805" cy="1169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7000" b="1">
                <a:solidFill>
                  <a:srgbClr val="00AEEF"/>
                </a:solidFill>
              </a:defRPr>
            </a:pPr>
            <a:r>
              <a:rPr lang="en-GB" dirty="0">
                <a:latin typeface="Aptos Black" panose="020B0004020202020204" pitchFamily="34" charset="0"/>
              </a:rPr>
              <a:t>Social Media Posts to Share (English)</a:t>
            </a:r>
            <a:endParaRPr dirty="0">
              <a:latin typeface="Aptos Black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A53804-2C96-50C3-951E-69A00434587E}"/>
              </a:ext>
            </a:extLst>
          </p:cNvPr>
          <p:cNvSpPr txBox="1"/>
          <p:nvPr/>
        </p:nvSpPr>
        <p:spPr>
          <a:xfrm>
            <a:off x="647419" y="12979287"/>
            <a:ext cx="422326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18272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*right click to save </a:t>
            </a:r>
            <a:r>
              <a:rPr lang="en-GB" sz="2800" dirty="0">
                <a:solidFill>
                  <a:srgbClr val="00AEEF"/>
                </a:solidFill>
                <a:latin typeface="Georgia" panose="02040502050405020303" pitchFamily="18" charset="0"/>
              </a:rPr>
              <a:t>i</a:t>
            </a:r>
            <a:r>
              <a:rPr kumimoji="0" lang="en-GB" sz="2800" b="0" i="0" u="none" strike="noStrike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FillTx/>
                <a:latin typeface="Georgia" panose="02040502050405020303" pitchFamily="18" charset="0"/>
                <a:sym typeface="Arial"/>
              </a:rPr>
              <a:t>mages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372376-D33C-7661-C0FC-C52A3875BC48}"/>
              </a:ext>
            </a:extLst>
          </p:cNvPr>
          <p:cNvGrpSpPr/>
          <p:nvPr/>
        </p:nvGrpSpPr>
        <p:grpSpPr>
          <a:xfrm>
            <a:off x="2031378" y="10235757"/>
            <a:ext cx="16717617" cy="1856511"/>
            <a:chOff x="2544417" y="9543010"/>
            <a:chExt cx="16717617" cy="18565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711CEF-8B02-53FC-CD5B-CEAE1B82BF7D}"/>
                </a:ext>
              </a:extLst>
            </p:cNvPr>
            <p:cNvSpPr txBox="1"/>
            <p:nvPr/>
          </p:nvSpPr>
          <p:spPr>
            <a:xfrm>
              <a:off x="2544417" y="10199196"/>
              <a:ext cx="16717617" cy="1200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182721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60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1 in 5 of our children are missing a month or more of their school year. When children miss school, they miss out. Find support at gov.ie/</a:t>
              </a:r>
              <a:r>
                <a:rPr kumimoji="0" lang="en-GB" sz="3600" i="0" u="none" strike="noStrike" cap="none" spc="0" normalizeH="0" baseline="0" dirty="0" err="1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SchoolAttendance</a:t>
              </a:r>
              <a:r>
                <a:rPr kumimoji="0" lang="en-GB" sz="360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98CEB2-7AD7-B6B0-20EA-6982D244FB40}"/>
                </a:ext>
              </a:extLst>
            </p:cNvPr>
            <p:cNvSpPr txBox="1"/>
            <p:nvPr/>
          </p:nvSpPr>
          <p:spPr>
            <a:xfrm>
              <a:off x="2544417" y="9543010"/>
              <a:ext cx="2110510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182721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600" b="1" i="0" u="none" strike="noStrike" cap="none" spc="0" normalizeH="0" baseline="0" dirty="0">
                  <a:ln>
                    <a:noFill/>
                  </a:ln>
                  <a:solidFill>
                    <a:srgbClr val="38BFB4"/>
                  </a:solidFill>
                  <a:effectLst/>
                  <a:uFillTx/>
                  <a:latin typeface="Georgia" panose="02040502050405020303" pitchFamily="18" charset="0"/>
                  <a:sym typeface="Arial"/>
                </a:rPr>
                <a:t>Message</a:t>
              </a:r>
            </a:p>
          </p:txBody>
        </p:sp>
      </p:grpSp>
      <p:pic>
        <p:nvPicPr>
          <p:cNvPr id="5" name="Picture 4" descr="A child in a black shirt&#10;&#10;AI-generated content may be incorrect.">
            <a:extLst>
              <a:ext uri="{FF2B5EF4-FFF2-40B4-BE49-F238E27FC236}">
                <a16:creationId xmlns:a16="http://schemas.microsoft.com/office/drawing/2014/main" id="{26B043DC-595D-A6DE-732D-92C2FB743B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51" y="2586164"/>
            <a:ext cx="4050000" cy="7200000"/>
          </a:xfrm>
          <a:prstGeom prst="rect">
            <a:avLst/>
          </a:prstGeom>
        </p:spPr>
      </p:pic>
      <p:pic>
        <p:nvPicPr>
          <p:cNvPr id="9" name="Picture 8" descr="A child in a school uniform&#10;&#10;AI-generated content may be incorrect.">
            <a:extLst>
              <a:ext uri="{FF2B5EF4-FFF2-40B4-BE49-F238E27FC236}">
                <a16:creationId xmlns:a16="http://schemas.microsoft.com/office/drawing/2014/main" id="{841DEB40-7C60-C301-3E96-F7D9E193E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5835" y="2586164"/>
            <a:ext cx="4050000" cy="7200000"/>
          </a:xfrm>
          <a:prstGeom prst="rect">
            <a:avLst/>
          </a:prstGeom>
        </p:spPr>
      </p:pic>
      <p:pic>
        <p:nvPicPr>
          <p:cNvPr id="14" name="Picture 13" descr="A child smiling at the camera&#10;&#10;AI-generated content may be incorrect.">
            <a:extLst>
              <a:ext uri="{FF2B5EF4-FFF2-40B4-BE49-F238E27FC236}">
                <a16:creationId xmlns:a16="http://schemas.microsoft.com/office/drawing/2014/main" id="{93F37717-6B9A-FD0E-7BBF-B43A98279E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593" y="2586164"/>
            <a:ext cx="4050000" cy="7200000"/>
          </a:xfrm>
          <a:prstGeom prst="rect">
            <a:avLst/>
          </a:prstGeom>
        </p:spPr>
      </p:pic>
      <p:pic>
        <p:nvPicPr>
          <p:cNvPr id="16" name="Picture 15" descr="A child reading a book&#10;&#10;AI-generated content may be incorrect.">
            <a:extLst>
              <a:ext uri="{FF2B5EF4-FFF2-40B4-BE49-F238E27FC236}">
                <a16:creationId xmlns:a16="http://schemas.microsoft.com/office/drawing/2014/main" id="{8913F3AD-7616-6D29-0900-FB38F14F1D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09" y="2586164"/>
            <a:ext cx="4050000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3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 advAuto="0"/>
    </p:bldLst>
  </p:timing>
</p:sld>
</file>

<file path=ppt/theme/theme1.xml><?xml version="1.0" encoding="utf-8"?>
<a:theme xmlns:a="http://schemas.openxmlformats.org/drawingml/2006/main" name="Default Theme">
  <a:themeElements>
    <a:clrScheme name="Default Theme">
      <a:dk1>
        <a:srgbClr val="1B243B"/>
      </a:dk1>
      <a:lt1>
        <a:srgbClr val="FFFFFF"/>
      </a:lt1>
      <a:dk2>
        <a:srgbClr val="A7A7A7"/>
      </a:dk2>
      <a:lt2>
        <a:srgbClr val="535353"/>
      </a:lt2>
      <a:accent1>
        <a:srgbClr val="165AB6"/>
      </a:accent1>
      <a:accent2>
        <a:srgbClr val="1B8BC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B332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182721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1B243B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182721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1B243B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velin_Master_Slides_2023" id="{9A3BC8A1-ACFD-444C-B7A1-1C5F3710AC28}" vid="{5B373720-FB68-B549-95B3-65E2FC3D6535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velin_Master_Slides_2023" id="{9A3BC8A1-ACFD-444C-B7A1-1C5F3710AC28}" vid="{5B373720-FB68-B549-95B3-65E2FC3D6535}"/>
    </a:ext>
  </a:ext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velin_Master_Slides_2023" id="{9A3BC8A1-ACFD-444C-B7A1-1C5F3710AC28}" vid="{5B373720-FB68-B549-95B3-65E2FC3D6535}"/>
    </a:ext>
  </a:extLst>
</a:theme>
</file>

<file path=ppt/theme/theme5.xml><?xml version="1.0" encoding="utf-8"?>
<a:theme xmlns:a="http://schemas.openxmlformats.org/drawingml/2006/main" name="Default Theme">
  <a:themeElements>
    <a:clrScheme name="Default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65AB6"/>
      </a:accent1>
      <a:accent2>
        <a:srgbClr val="1B8BC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B332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182721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1B243B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182721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1B243B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F6DFEB77C0BA4C941E2209802C2CBE" ma:contentTypeVersion="16" ma:contentTypeDescription="Create a new document." ma:contentTypeScope="" ma:versionID="e94ef6385312121f98c526333faada41">
  <xsd:schema xmlns:xsd="http://www.w3.org/2001/XMLSchema" xmlns:xs="http://www.w3.org/2001/XMLSchema" xmlns:p="http://schemas.microsoft.com/office/2006/metadata/properties" xmlns:ns2="e26d1916-cc31-45c2-bea7-9e2a9e9f085d" xmlns:ns3="2f36cb82-70bb-41e4-98d3-5f5a3860ce14" targetNamespace="http://schemas.microsoft.com/office/2006/metadata/properties" ma:root="true" ma:fieldsID="a87143b153b8b28aa1a2d037e191d028" ns2:_="" ns3:_="">
    <xsd:import namespace="e26d1916-cc31-45c2-bea7-9e2a9e9f085d"/>
    <xsd:import namespace="2f36cb82-70bb-41e4-98d3-5f5a3860ce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6d1916-cc31-45c2-bea7-9e2a9e9f08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e8c172a-dc90-4410-b6ba-040dafef97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6cb82-70bb-41e4-98d3-5f5a3860ce1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0ac3a6e-e656-4bac-a425-eef9f139ca54}" ma:internalName="TaxCatchAll" ma:showField="CatchAllData" ma:web="2f36cb82-70bb-41e4-98d3-5f5a3860ce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f36cb82-70bb-41e4-98d3-5f5a3860ce14" xsi:nil="true"/>
    <lcf76f155ced4ddcb4097134ff3c332f xmlns="e26d1916-cc31-45c2-bea7-9e2a9e9f085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DF224F-2E55-4260-A011-01C5D6F604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6d1916-cc31-45c2-bea7-9e2a9e9f085d"/>
    <ds:schemaRef ds:uri="2f36cb82-70bb-41e4-98d3-5f5a3860ce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D6FD6E4-0223-4E5F-8998-229FD3123286}">
  <ds:schemaRefs>
    <ds:schemaRef ds:uri="http://schemas.microsoft.com/office/2006/metadata/properties"/>
    <ds:schemaRef ds:uri="http://schemas.microsoft.com/office/infopath/2007/PartnerControls"/>
    <ds:schemaRef ds:uri="2f36cb82-70bb-41e4-98d3-5f5a3860ce14"/>
    <ds:schemaRef ds:uri="e26d1916-cc31-45c2-bea7-9e2a9e9f085d"/>
  </ds:schemaRefs>
</ds:datastoreItem>
</file>

<file path=customXml/itemProps3.xml><?xml version="1.0" encoding="utf-8"?>
<ds:datastoreItem xmlns:ds="http://schemas.openxmlformats.org/officeDocument/2006/customXml" ds:itemID="{E762BA01-A26B-467D-86AD-09A5838507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2487</TotalTime>
  <Words>709</Words>
  <Application>Microsoft Office PowerPoint</Application>
  <PresentationFormat>Custom</PresentationFormat>
  <Paragraphs>74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Aptos Black</vt:lpstr>
      <vt:lpstr>Arial</vt:lpstr>
      <vt:lpstr>Calibri</vt:lpstr>
      <vt:lpstr>Georgia</vt:lpstr>
      <vt:lpstr>Montserrat</vt:lpstr>
      <vt:lpstr>Montserrat ExtraBold</vt:lpstr>
      <vt:lpstr>Wingdings</vt:lpstr>
      <vt:lpstr>Default Theme</vt:lpstr>
      <vt:lpstr>5_Custom Design</vt:lpstr>
      <vt:lpstr>3_Custom Design</vt:lpstr>
      <vt:lpstr>4_Custom Design</vt:lpstr>
      <vt:lpstr>PowerPoint Presentation</vt:lpstr>
      <vt:lpstr>PowerPoint Presentation</vt:lpstr>
      <vt:lpstr>Campaign Approach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Louise Costello</dc:creator>
  <cp:lastModifiedBy>Joyce Matthews</cp:lastModifiedBy>
  <cp:revision>169</cp:revision>
  <dcterms:modified xsi:type="dcterms:W3CDTF">2025-09-25T15:10:50Z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0x01010048F6DFEB77C0BA4C941E2209802C2CBE</vt:lpwstr>
  </property>
</Properties>
</file>