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embeddedFontLst>
    <p:embeddedFont>
      <p:font typeface="Limelight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rebuchet MS" pitchFamily="34" charset="0"/>
      <p:regular r:id="rId25"/>
      <p:bold r:id="rId26"/>
      <p:italic r:id="rId27"/>
      <p:boldItalic r:id="rId28"/>
    </p:embeddedFont>
    <p:embeddedFont>
      <p:font typeface="Georgia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306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IE" smtClean="0"/>
              <a:t>Created by: Ciara Stacey &amp; Oisín Hedderman</a:t>
            </a:r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1473794" y="5052545"/>
            <a:ext cx="6410573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Tips helping you study from The Meitheal Team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899592" y="1844824"/>
            <a:ext cx="7344816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0" indent="-585216" algn="l" rtl="0">
              <a:spcBef>
                <a:spcPts val="0"/>
              </a:spcBef>
              <a:spcAft>
                <a:spcPts val="0"/>
              </a:spcAft>
              <a:buSzPts val="9216"/>
              <a:buChar char="*"/>
            </a:pPr>
            <a:r>
              <a:rPr lang="en-IE" sz="7200"/>
              <a:t>Study Seminar</a:t>
            </a:r>
            <a:endParaRPr sz="7200"/>
          </a:p>
        </p:txBody>
      </p:sp>
      <p:sp>
        <p:nvSpPr>
          <p:cNvPr id="106" name="Google Shape;106;p13"/>
          <p:cNvSpPr/>
          <p:nvPr/>
        </p:nvSpPr>
        <p:spPr>
          <a:xfrm>
            <a:off x="2991278" y="3244334"/>
            <a:ext cx="3161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Nine steps to effective study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BD968-C6E0-4DFA-9D18-48A987C1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07" y="2468880"/>
            <a:ext cx="6512511" cy="1143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0D5415-9BE6-4175-B3C8-5B68F0A7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968" y="731520"/>
            <a:ext cx="3393831" cy="3474720"/>
          </a:xfrm>
        </p:spPr>
        <p:txBody>
          <a:bodyPr/>
          <a:lstStyle/>
          <a:p>
            <a:pPr marL="8001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1A4B50-7BF0-4832-879C-04CDF0AB8844}"/>
              </a:ext>
            </a:extLst>
          </p:cNvPr>
          <p:cNvSpPr/>
          <p:nvPr/>
        </p:nvSpPr>
        <p:spPr>
          <a:xfrm>
            <a:off x="547500" y="2255550"/>
            <a:ext cx="80489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Note T	</a:t>
            </a:r>
            <a:r>
              <a:rPr lang="en-GB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aking</a:t>
            </a:r>
            <a:r>
              <a:rPr lang="en-GB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!!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9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F0998-87BC-40D6-8CFE-06A0F525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2E2EE0-26EC-4F00-AC49-4E069C729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8831D4-FB0B-46F0-AFC5-C72C5577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5240"/>
            <a:ext cx="7543800" cy="53219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900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Note-Taking 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1187624" y="836712"/>
            <a:ext cx="6400800" cy="536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endParaRPr dirty="0"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dirty="0"/>
          </a:p>
        </p:txBody>
      </p:sp>
      <p:grpSp>
        <p:nvGrpSpPr>
          <p:cNvPr id="198" name="Google Shape;198;p22"/>
          <p:cNvGrpSpPr/>
          <p:nvPr/>
        </p:nvGrpSpPr>
        <p:grpSpPr>
          <a:xfrm>
            <a:off x="1477111" y="1196752"/>
            <a:ext cx="6070759" cy="4064000"/>
            <a:chOff x="1455" y="0"/>
            <a:chExt cx="6070759" cy="4064000"/>
          </a:xfrm>
        </p:grpSpPr>
        <p:sp>
          <p:nvSpPr>
            <p:cNvPr id="199" name="Google Shape;199;p22"/>
            <p:cNvSpPr/>
            <p:nvPr/>
          </p:nvSpPr>
          <p:spPr>
            <a:xfrm>
              <a:off x="47335" y="0"/>
              <a:ext cx="6001329" cy="406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1B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455" y="1152127"/>
              <a:ext cx="1896009" cy="1759744"/>
            </a:xfrm>
            <a:prstGeom prst="roundRect">
              <a:avLst>
                <a:gd name="adj" fmla="val 16667"/>
              </a:avLst>
            </a:prstGeom>
            <a:solidFill>
              <a:srgbClr val="4C66C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1455" y="1152127"/>
              <a:ext cx="1896009" cy="175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Read </a:t>
              </a: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2020952" y="1152127"/>
              <a:ext cx="2042114" cy="1759744"/>
            </a:xfrm>
            <a:prstGeom prst="roundRect">
              <a:avLst>
                <a:gd name="adj" fmla="val 16667"/>
              </a:avLst>
            </a:prstGeom>
            <a:solidFill>
              <a:srgbClr val="4C66C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2020952" y="1152127"/>
              <a:ext cx="2042114" cy="175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Paraphrase </a:t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4105592" y="1152127"/>
              <a:ext cx="1966622" cy="1769628"/>
            </a:xfrm>
            <a:prstGeom prst="roundRect">
              <a:avLst>
                <a:gd name="adj" fmla="val 16667"/>
              </a:avLst>
            </a:prstGeom>
            <a:solidFill>
              <a:srgbClr val="4C66C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4105592" y="1152127"/>
              <a:ext cx="1966622" cy="1769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1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abbreviations</a:t>
              </a:r>
              <a:endParaRPr sz="2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6" name="Google Shape;206;p22"/>
          <p:cNvSpPr/>
          <p:nvPr/>
        </p:nvSpPr>
        <p:spPr>
          <a:xfrm>
            <a:off x="539552" y="476672"/>
            <a:ext cx="2088232" cy="14401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20000" y="120000"/>
                </a:lnTo>
                <a:lnTo>
                  <a:pt x="43051" y="199292"/>
                </a:lnTo>
              </a:path>
            </a:pathLst>
          </a:custGeom>
          <a:solidFill>
            <a:srgbClr val="11B2EB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7020272" y="5520119"/>
            <a:ext cx="1979712" cy="122413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36522" y="-30937"/>
                </a:lnTo>
                <a:lnTo>
                  <a:pt x="11443" y="-79960"/>
                </a:lnTo>
                <a:lnTo>
                  <a:pt x="4924" y="-126461"/>
                </a:lnTo>
              </a:path>
            </a:pathLst>
          </a:custGeom>
          <a:solidFill>
            <a:srgbClr val="11B2EB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899592" y="4941168"/>
            <a:ext cx="3816424" cy="15841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7542" y="-52759"/>
                </a:moveTo>
                <a:lnTo>
                  <a:pt x="85318" y="-8192"/>
                </a:lnTo>
              </a:path>
            </a:pathLst>
          </a:custGeom>
          <a:solidFill>
            <a:srgbClr val="11B2EB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539552" y="476445"/>
            <a:ext cx="20882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 text First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Gain an understanding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971600" y="4986309"/>
            <a:ext cx="381642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Paraphrase the text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Take up as much space as needed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Write as little as possible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7136508" y="5520119"/>
            <a:ext cx="194476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abbreviate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your own abbreviations/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acronym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/>
      <p:bldP spid="210" grpId="0"/>
      <p:bldP spid="2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899592" y="5678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Test Preparation</a:t>
            </a:r>
            <a:br>
              <a:rPr lang="en-IE"/>
            </a:b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5267900" y="597444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   </a:t>
            </a:r>
            <a:endParaRPr/>
          </a:p>
        </p:txBody>
      </p:sp>
      <p:grpSp>
        <p:nvGrpSpPr>
          <p:cNvPr id="218" name="Google Shape;218;p23"/>
          <p:cNvGrpSpPr/>
          <p:nvPr/>
        </p:nvGrpSpPr>
        <p:grpSpPr>
          <a:xfrm>
            <a:off x="251518" y="1060634"/>
            <a:ext cx="6624516" cy="5877813"/>
            <a:chOff x="-2" y="-64110"/>
            <a:chExt cx="6624516" cy="5877813"/>
          </a:xfrm>
        </p:grpSpPr>
        <p:sp>
          <p:nvSpPr>
            <p:cNvPr id="219" name="Google Shape;219;p23"/>
            <p:cNvSpPr/>
            <p:nvPr/>
          </p:nvSpPr>
          <p:spPr>
            <a:xfrm>
              <a:off x="3235805" y="2589768"/>
              <a:ext cx="2860193" cy="28601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3235805" y="2589768"/>
              <a:ext cx="2860193" cy="2860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Verbalize what you know – tell/</a:t>
              </a:r>
              <a:r>
                <a:rPr lang="en-IE" sz="24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teach </a:t>
              </a:r>
              <a:r>
                <a:rPr lang="en-IE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material to someone else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79506" y="2280891"/>
              <a:ext cx="2960435" cy="25283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653" y="30393"/>
                  </a:moveTo>
                  <a:lnTo>
                    <a:pt x="106247" y="23329"/>
                  </a:lnTo>
                  <a:lnTo>
                    <a:pt x="113448" y="35067"/>
                  </a:lnTo>
                  <a:lnTo>
                    <a:pt x="103071" y="49005"/>
                  </a:lnTo>
                  <a:lnTo>
                    <a:pt x="103071" y="49005"/>
                  </a:lnTo>
                  <a:cubicBezTo>
                    <a:pt x="105146" y="56205"/>
                    <a:pt x="105146" y="63795"/>
                    <a:pt x="103071" y="70995"/>
                  </a:cubicBezTo>
                  <a:lnTo>
                    <a:pt x="113448" y="84933"/>
                  </a:lnTo>
                  <a:lnTo>
                    <a:pt x="106247" y="96671"/>
                  </a:lnTo>
                  <a:lnTo>
                    <a:pt x="91653" y="89607"/>
                  </a:lnTo>
                  <a:lnTo>
                    <a:pt x="91653" y="89607"/>
                  </a:lnTo>
                  <a:cubicBezTo>
                    <a:pt x="86065" y="94898"/>
                    <a:pt x="79081" y="98693"/>
                    <a:pt x="71418" y="100602"/>
                  </a:cubicBezTo>
                  <a:lnTo>
                    <a:pt x="67804" y="118602"/>
                  </a:lnTo>
                  <a:lnTo>
                    <a:pt x="52196" y="118602"/>
                  </a:lnTo>
                  <a:lnTo>
                    <a:pt x="48582" y="100602"/>
                  </a:lnTo>
                  <a:lnTo>
                    <a:pt x="48582" y="100602"/>
                  </a:lnTo>
                  <a:cubicBezTo>
                    <a:pt x="40919" y="98693"/>
                    <a:pt x="33935" y="94898"/>
                    <a:pt x="28347" y="89607"/>
                  </a:cubicBezTo>
                  <a:lnTo>
                    <a:pt x="13753" y="96671"/>
                  </a:lnTo>
                  <a:lnTo>
                    <a:pt x="6552" y="84933"/>
                  </a:lnTo>
                  <a:lnTo>
                    <a:pt x="16929" y="70995"/>
                  </a:lnTo>
                  <a:lnTo>
                    <a:pt x="16929" y="70995"/>
                  </a:lnTo>
                  <a:cubicBezTo>
                    <a:pt x="14854" y="63795"/>
                    <a:pt x="14854" y="56205"/>
                    <a:pt x="16929" y="49005"/>
                  </a:cubicBezTo>
                  <a:lnTo>
                    <a:pt x="6552" y="35067"/>
                  </a:lnTo>
                  <a:lnTo>
                    <a:pt x="13753" y="23329"/>
                  </a:lnTo>
                  <a:lnTo>
                    <a:pt x="28347" y="30393"/>
                  </a:lnTo>
                  <a:lnTo>
                    <a:pt x="28347" y="30393"/>
                  </a:lnTo>
                  <a:cubicBezTo>
                    <a:pt x="33935" y="25102"/>
                    <a:pt x="40919" y="21307"/>
                    <a:pt x="48582" y="19398"/>
                  </a:cubicBezTo>
                  <a:lnTo>
                    <a:pt x="52196" y="1398"/>
                  </a:lnTo>
                  <a:lnTo>
                    <a:pt x="67804" y="1398"/>
                  </a:lnTo>
                  <a:lnTo>
                    <a:pt x="71418" y="19398"/>
                  </a:lnTo>
                  <a:lnTo>
                    <a:pt x="71418" y="19398"/>
                  </a:lnTo>
                  <a:cubicBezTo>
                    <a:pt x="79081" y="21307"/>
                    <a:pt x="86065" y="25102"/>
                    <a:pt x="91653" y="30393"/>
                  </a:cubicBezTo>
                  <a:close/>
                </a:path>
              </a:pathLst>
            </a:custGeom>
            <a:solidFill>
              <a:srgbClr val="84E53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 txBox="1"/>
            <p:nvPr/>
          </p:nvSpPr>
          <p:spPr>
            <a:xfrm>
              <a:off x="179506" y="2280891"/>
              <a:ext cx="2960435" cy="2528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-1270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en-IE"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Don’t cram!</a:t>
              </a:r>
              <a:endParaRPr/>
            </a:p>
            <a:p>
              <a:pPr marL="0" marR="0" lvl="0" indent="-12700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en-IE" sz="2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Know the test format</a:t>
              </a:r>
              <a:endPara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-388172">
              <a:off x="1787521" y="136361"/>
              <a:ext cx="3031910" cy="28091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728" y="30393"/>
                  </a:moveTo>
                  <a:lnTo>
                    <a:pt x="106877" y="24220"/>
                  </a:lnTo>
                  <a:lnTo>
                    <a:pt x="113721" y="35713"/>
                  </a:lnTo>
                  <a:lnTo>
                    <a:pt x="101812" y="49005"/>
                  </a:lnTo>
                  <a:lnTo>
                    <a:pt x="101812" y="49005"/>
                  </a:lnTo>
                  <a:cubicBezTo>
                    <a:pt x="103826" y="56205"/>
                    <a:pt x="103826" y="63795"/>
                    <a:pt x="101812" y="70995"/>
                  </a:cubicBezTo>
                  <a:lnTo>
                    <a:pt x="113721" y="84287"/>
                  </a:lnTo>
                  <a:lnTo>
                    <a:pt x="106877" y="95780"/>
                  </a:lnTo>
                  <a:lnTo>
                    <a:pt x="90728" y="89607"/>
                  </a:lnTo>
                  <a:lnTo>
                    <a:pt x="90728" y="89607"/>
                  </a:lnTo>
                  <a:cubicBezTo>
                    <a:pt x="85303" y="94898"/>
                    <a:pt x="78523" y="98693"/>
                    <a:pt x="71084" y="100602"/>
                  </a:cubicBezTo>
                  <a:lnTo>
                    <a:pt x="67164" y="118602"/>
                  </a:lnTo>
                  <a:lnTo>
                    <a:pt x="52836" y="118602"/>
                  </a:lnTo>
                  <a:lnTo>
                    <a:pt x="48916" y="100602"/>
                  </a:lnTo>
                  <a:lnTo>
                    <a:pt x="48916" y="100602"/>
                  </a:lnTo>
                  <a:cubicBezTo>
                    <a:pt x="41477" y="98693"/>
                    <a:pt x="34697" y="94898"/>
                    <a:pt x="29272" y="89607"/>
                  </a:cubicBezTo>
                  <a:lnTo>
                    <a:pt x="13123" y="95780"/>
                  </a:lnTo>
                  <a:lnTo>
                    <a:pt x="6279" y="84287"/>
                  </a:lnTo>
                  <a:lnTo>
                    <a:pt x="18188" y="70995"/>
                  </a:lnTo>
                  <a:lnTo>
                    <a:pt x="18188" y="70995"/>
                  </a:lnTo>
                  <a:cubicBezTo>
                    <a:pt x="16174" y="63795"/>
                    <a:pt x="16174" y="56205"/>
                    <a:pt x="18188" y="49005"/>
                  </a:cubicBezTo>
                  <a:lnTo>
                    <a:pt x="6279" y="35713"/>
                  </a:lnTo>
                  <a:lnTo>
                    <a:pt x="13123" y="24220"/>
                  </a:lnTo>
                  <a:lnTo>
                    <a:pt x="29272" y="30393"/>
                  </a:lnTo>
                  <a:lnTo>
                    <a:pt x="29272" y="30393"/>
                  </a:lnTo>
                  <a:cubicBezTo>
                    <a:pt x="34697" y="25102"/>
                    <a:pt x="41477" y="21307"/>
                    <a:pt x="48916" y="19398"/>
                  </a:cubicBezTo>
                  <a:lnTo>
                    <a:pt x="52836" y="1398"/>
                  </a:lnTo>
                  <a:lnTo>
                    <a:pt x="67164" y="1398"/>
                  </a:lnTo>
                  <a:lnTo>
                    <a:pt x="71084" y="19398"/>
                  </a:lnTo>
                  <a:cubicBezTo>
                    <a:pt x="78523" y="21307"/>
                    <a:pt x="85303" y="25102"/>
                    <a:pt x="90728" y="30393"/>
                  </a:cubicBezTo>
                  <a:close/>
                </a:path>
              </a:pathLst>
            </a:custGeom>
            <a:solidFill>
              <a:srgbClr val="FF7F1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 txBox="1"/>
            <p:nvPr/>
          </p:nvSpPr>
          <p:spPr>
            <a:xfrm rot="123656">
              <a:off x="2465719" y="739280"/>
              <a:ext cx="1675512" cy="160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-101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IE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Make </a:t>
              </a:r>
              <a:r>
                <a:rPr lang="en-IE" sz="18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flashcards</a:t>
              </a:r>
              <a:endParaRPr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-10160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IE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Rewrite/re-read your notes; reorganize into categories</a:t>
              </a: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63467" y="2152656"/>
              <a:ext cx="3661047" cy="36610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785" y="4095"/>
                  </a:moveTo>
                  <a:lnTo>
                    <a:pt x="53785" y="4095"/>
                  </a:lnTo>
                  <a:cubicBezTo>
                    <a:pt x="77084" y="1505"/>
                    <a:pt x="99546" y="13636"/>
                    <a:pt x="110157" y="34538"/>
                  </a:cubicBezTo>
                  <a:cubicBezTo>
                    <a:pt x="120768" y="55441"/>
                    <a:pt x="117303" y="80733"/>
                    <a:pt x="101462" y="98012"/>
                  </a:cubicBezTo>
                  <a:lnTo>
                    <a:pt x="104001" y="100759"/>
                  </a:lnTo>
                  <a:lnTo>
                    <a:pt x="96274" y="99239"/>
                  </a:lnTo>
                  <a:lnTo>
                    <a:pt x="95091" y="91121"/>
                  </a:lnTo>
                  <a:lnTo>
                    <a:pt x="97629" y="93866"/>
                  </a:lnTo>
                  <a:cubicBezTo>
                    <a:pt x="111686" y="78248"/>
                    <a:pt x="114633" y="55569"/>
                    <a:pt x="105036" y="36877"/>
                  </a:cubicBezTo>
                  <a:cubicBezTo>
                    <a:pt x="95438" y="18184"/>
                    <a:pt x="75291" y="7363"/>
                    <a:pt x="54407" y="9685"/>
                  </a:cubicBezTo>
                  <a:close/>
                </a:path>
              </a:pathLst>
            </a:custGeom>
            <a:solidFill>
              <a:srgbClr val="5BC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-2" y="1848846"/>
              <a:ext cx="2659980" cy="2659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84E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403659" y="-64110"/>
              <a:ext cx="2867994" cy="28679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FF7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3"/>
          <p:cNvSpPr/>
          <p:nvPr/>
        </p:nvSpPr>
        <p:spPr>
          <a:xfrm rot="818734">
            <a:off x="5774982" y="964098"/>
            <a:ext cx="3064217" cy="210486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6331983" y="1199784"/>
            <a:ext cx="21602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 caught up on all work for the test</a:t>
            </a:r>
            <a:endParaRPr dirty="0"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your problem areas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Nine steps to effective study</a:t>
            </a: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1259632" y="2276872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288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</a:t>
            </a:r>
            <a:endParaRPr/>
          </a:p>
        </p:txBody>
      </p:sp>
      <p:grpSp>
        <p:nvGrpSpPr>
          <p:cNvPr id="236" name="Google Shape;236;p24"/>
          <p:cNvGrpSpPr/>
          <p:nvPr/>
        </p:nvGrpSpPr>
        <p:grpSpPr>
          <a:xfrm>
            <a:off x="690276" y="2292961"/>
            <a:ext cx="7619431" cy="3208181"/>
            <a:chOff x="6708" y="880185"/>
            <a:chExt cx="7619431" cy="3208181"/>
          </a:xfrm>
        </p:grpSpPr>
        <p:sp>
          <p:nvSpPr>
            <p:cNvPr id="237" name="Google Shape;237;p24"/>
            <p:cNvSpPr/>
            <p:nvPr/>
          </p:nvSpPr>
          <p:spPr>
            <a:xfrm>
              <a:off x="6708" y="880185"/>
              <a:ext cx="2005113" cy="120306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 txBox="1"/>
            <p:nvPr/>
          </p:nvSpPr>
          <p:spPr>
            <a:xfrm>
              <a:off x="6708" y="880185"/>
              <a:ext cx="2005113" cy="120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7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Have a goal for each study session </a:t>
              </a:r>
              <a:endParaRPr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2188271" y="1233085"/>
              <a:ext cx="425084" cy="4972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 txBox="1"/>
            <p:nvPr/>
          </p:nvSpPr>
          <p:spPr>
            <a:xfrm>
              <a:off x="2188271" y="1233085"/>
              <a:ext cx="425084" cy="49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2813867" y="880185"/>
              <a:ext cx="2005113" cy="1203068"/>
            </a:xfrm>
            <a:prstGeom prst="roundRect">
              <a:avLst>
                <a:gd name="adj" fmla="val 10000"/>
              </a:avLst>
            </a:prstGeom>
            <a:solidFill>
              <a:srgbClr val="76E25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2813867" y="880185"/>
              <a:ext cx="2005113" cy="120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7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Learn work to teach not to test </a:t>
              </a:r>
              <a:endParaRPr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4995430" y="1233085"/>
              <a:ext cx="425084" cy="4972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6E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4995430" y="1233085"/>
              <a:ext cx="425084" cy="49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21026" y="880185"/>
              <a:ext cx="2005113" cy="1203068"/>
            </a:xfrm>
            <a:prstGeom prst="roundRect">
              <a:avLst>
                <a:gd name="adj" fmla="val 10000"/>
              </a:avLst>
            </a:prstGeom>
            <a:solidFill>
              <a:srgbClr val="56DB61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5621026" y="880185"/>
              <a:ext cx="2005113" cy="120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7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Just practise practise - helps see where help is needed </a:t>
              </a:r>
              <a:endParaRPr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 rot="5400000">
              <a:off x="6411040" y="2223611"/>
              <a:ext cx="425084" cy="4972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8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 txBox="1"/>
            <p:nvPr/>
          </p:nvSpPr>
          <p:spPr>
            <a:xfrm rot="10800000">
              <a:off x="6411040" y="2223611"/>
              <a:ext cx="425084" cy="49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21026" y="2885298"/>
              <a:ext cx="2005113" cy="1203068"/>
            </a:xfrm>
            <a:prstGeom prst="roundRect">
              <a:avLst>
                <a:gd name="adj" fmla="val 10000"/>
              </a:avLst>
            </a:prstGeom>
            <a:solidFill>
              <a:srgbClr val="59D48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5621026" y="2885298"/>
              <a:ext cx="2005113" cy="120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7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 phone or music </a:t>
              </a:r>
              <a:endParaRPr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 rot="10800000">
              <a:off x="5019492" y="3238198"/>
              <a:ext cx="425084" cy="4972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D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5019492" y="3238198"/>
              <a:ext cx="425084" cy="49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2813867" y="2885298"/>
              <a:ext cx="2005113" cy="1203068"/>
            </a:xfrm>
            <a:prstGeom prst="roundRect">
              <a:avLst>
                <a:gd name="adj" fmla="val 10000"/>
              </a:avLst>
            </a:prstGeom>
            <a:solidFill>
              <a:srgbClr val="5DCCA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2813867" y="2885298"/>
              <a:ext cx="2005113" cy="1203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7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CANT FOCUS - exercise  e.g. out on the trampoline / walk</a:t>
              </a:r>
              <a:endParaRPr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680"/>
              <a:buNone/>
            </a:pPr>
            <a:r>
              <a:rPr lang="en-IE" sz="6000"/>
              <a:t>Extra Tips!</a:t>
            </a:r>
            <a:r>
              <a:rPr lang="en-IE"/>
              <a:t/>
            </a:r>
            <a:br>
              <a:rPr lang="en-IE"/>
            </a:br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1115616" y="1556792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860"/>
              <a:buFont typeface="Arial"/>
              <a:buNone/>
            </a:pPr>
            <a:r>
              <a:rPr lang="en-IE"/>
              <a:t>  </a:t>
            </a:r>
            <a:endParaRPr/>
          </a:p>
        </p:txBody>
      </p:sp>
      <p:grpSp>
        <p:nvGrpSpPr>
          <p:cNvPr id="262" name="Google Shape;262;p25"/>
          <p:cNvGrpSpPr/>
          <p:nvPr/>
        </p:nvGrpSpPr>
        <p:grpSpPr>
          <a:xfrm>
            <a:off x="1995095" y="1553324"/>
            <a:ext cx="5153808" cy="4908388"/>
            <a:chOff x="747295" y="1965"/>
            <a:chExt cx="5153808" cy="4908388"/>
          </a:xfrm>
        </p:grpSpPr>
        <p:sp>
          <p:nvSpPr>
            <p:cNvPr id="263" name="Google Shape;263;p25"/>
            <p:cNvSpPr/>
            <p:nvPr/>
          </p:nvSpPr>
          <p:spPr>
            <a:xfrm>
              <a:off x="870005" y="18634"/>
              <a:ext cx="2454194" cy="1472516"/>
            </a:xfrm>
            <a:prstGeom prst="rect">
              <a:avLst/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 txBox="1"/>
            <p:nvPr/>
          </p:nvSpPr>
          <p:spPr>
            <a:xfrm>
              <a:off x="870005" y="18634"/>
              <a:ext cx="2454194" cy="147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Highlight and take notes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446909" y="1965"/>
              <a:ext cx="2454194" cy="1472516"/>
            </a:xfrm>
            <a:prstGeom prst="rect">
              <a:avLst/>
            </a:prstGeom>
            <a:solidFill>
              <a:schemeClr val="accent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 txBox="1"/>
            <p:nvPr/>
          </p:nvSpPr>
          <p:spPr>
            <a:xfrm>
              <a:off x="3446909" y="1965"/>
              <a:ext cx="2454194" cy="147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Make margin notes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799631" y="1759725"/>
              <a:ext cx="2349523" cy="1392868"/>
            </a:xfrm>
            <a:prstGeom prst="rect">
              <a:avLst/>
            </a:prstGeom>
            <a:solidFill>
              <a:srgbClr val="C3260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799631" y="1759725"/>
              <a:ext cx="2349523" cy="1392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Keep from dozing off: don’t study right before going to bed, and don’t read school books in bed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394574" y="1719901"/>
              <a:ext cx="2454194" cy="1472516"/>
            </a:xfrm>
            <a:prstGeom prst="rect">
              <a:avLst/>
            </a:prstGeom>
            <a:solidFill>
              <a:srgbClr val="4C66C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 txBox="1"/>
            <p:nvPr/>
          </p:nvSpPr>
          <p:spPr>
            <a:xfrm>
              <a:off x="3394574" y="1719901"/>
              <a:ext cx="2454194" cy="147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Pace yourself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747295" y="3437837"/>
              <a:ext cx="2454194" cy="1472516"/>
            </a:xfrm>
            <a:prstGeom prst="rect">
              <a:avLst/>
            </a:prstGeom>
            <a:solidFill>
              <a:srgbClr val="FFFF0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 txBox="1"/>
            <p:nvPr/>
          </p:nvSpPr>
          <p:spPr>
            <a:xfrm>
              <a:off x="747295" y="3437837"/>
              <a:ext cx="2454194" cy="147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attention to key concepts and end of chapter reviews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446909" y="3437837"/>
              <a:ext cx="2454194" cy="1472516"/>
            </a:xfrm>
            <a:prstGeom prst="rect">
              <a:avLst/>
            </a:prstGeom>
            <a:solidFill>
              <a:srgbClr val="7030A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3446909" y="3437837"/>
              <a:ext cx="2454194" cy="147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IE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Test what you already know in a chapter from the syllabus 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Nine steps to effective study</a:t>
            </a:r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1259632" y="8229831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 </a:t>
            </a:r>
            <a:endParaRPr/>
          </a:p>
        </p:txBody>
      </p:sp>
      <p:grpSp>
        <p:nvGrpSpPr>
          <p:cNvPr id="281" name="Google Shape;281;p26"/>
          <p:cNvGrpSpPr/>
          <p:nvPr/>
        </p:nvGrpSpPr>
        <p:grpSpPr>
          <a:xfrm>
            <a:off x="1835696" y="1772816"/>
            <a:ext cx="6228934" cy="4896543"/>
            <a:chOff x="0" y="0"/>
            <a:chExt cx="6228934" cy="4896543"/>
          </a:xfrm>
        </p:grpSpPr>
        <p:sp>
          <p:nvSpPr>
            <p:cNvPr id="282" name="Google Shape;282;p26"/>
            <p:cNvSpPr/>
            <p:nvPr/>
          </p:nvSpPr>
          <p:spPr>
            <a:xfrm>
              <a:off x="230189" y="3422"/>
              <a:ext cx="2446585" cy="1502599"/>
            </a:xfrm>
            <a:prstGeom prst="roundRect">
              <a:avLst>
                <a:gd name="adj" fmla="val 10000"/>
              </a:avLst>
            </a:prstGeom>
            <a:solidFill>
              <a:srgbClr val="5BCDA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 txBox="1"/>
            <p:nvPr/>
          </p:nvSpPr>
          <p:spPr>
            <a:xfrm>
              <a:off x="230189" y="3422"/>
              <a:ext cx="2446585" cy="150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Small short study sessions e.g. – </a:t>
              </a:r>
              <a:r>
                <a:rPr lang="en-I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</a:t>
              </a: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mins w</a:t>
              </a:r>
              <a:r>
                <a:rPr lang="en-I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ith 5min break</a:t>
              </a: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in 1</a:t>
              </a:r>
              <a:r>
                <a:rPr lang="en-IE" sz="1400" baseline="30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</a:t>
              </a: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yr 45mins in </a:t>
              </a:r>
              <a:r>
                <a:rPr lang="en-I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r>
                <a:rPr lang="en-IE" sz="1400" baseline="30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nd</a:t>
              </a: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yr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 rot="-3312">
              <a:off x="2944336" y="291526"/>
              <a:ext cx="578102" cy="749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BC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 txBox="1"/>
            <p:nvPr/>
          </p:nvSpPr>
          <p:spPr>
            <a:xfrm rot="-6624">
              <a:off x="2944336" y="291526"/>
              <a:ext cx="578102" cy="74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782349" y="0"/>
              <a:ext cx="2446585" cy="1502599"/>
            </a:xfrm>
            <a:prstGeom prst="roundRect">
              <a:avLst>
                <a:gd name="adj" fmla="val 10000"/>
              </a:avLst>
            </a:prstGeom>
            <a:solidFill>
              <a:srgbClr val="4CD96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 txBox="1"/>
            <p:nvPr/>
          </p:nvSpPr>
          <p:spPr>
            <a:xfrm>
              <a:off x="3782349" y="0"/>
              <a:ext cx="2446585" cy="150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 the Learning method 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 rot="5531955">
              <a:off x="4673294" y="1564261"/>
              <a:ext cx="578925" cy="60748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D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 txBox="1"/>
            <p:nvPr/>
          </p:nvSpPr>
          <p:spPr>
            <a:xfrm rot="-10536090">
              <a:off x="4673294" y="1564261"/>
              <a:ext cx="578925" cy="607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695711" y="2256013"/>
              <a:ext cx="2446585" cy="1502599"/>
            </a:xfrm>
            <a:prstGeom prst="roundRect">
              <a:avLst>
                <a:gd name="adj" fmla="val 10000"/>
              </a:avLst>
            </a:prstGeom>
            <a:solidFill>
              <a:srgbClr val="84E53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3695711" y="2256013"/>
              <a:ext cx="2446585" cy="150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Create a schedule e.g. 3-4pm  flexible and reviewed </a:t>
              </a: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 rot="-10225059">
              <a:off x="2699077" y="2319042"/>
              <a:ext cx="781615" cy="75895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AE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 txBox="1"/>
            <p:nvPr/>
          </p:nvSpPr>
          <p:spPr>
            <a:xfrm rot="1149882">
              <a:off x="2699077" y="2319042"/>
              <a:ext cx="781615" cy="758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0" y="1632101"/>
              <a:ext cx="2446585" cy="1502599"/>
            </a:xfrm>
            <a:prstGeom prst="roundRect">
              <a:avLst>
                <a:gd name="adj" fmla="val 10000"/>
              </a:avLst>
            </a:prstGeom>
            <a:solidFill>
              <a:srgbClr val="F0F12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0" y="1632101"/>
              <a:ext cx="2446585" cy="150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>
                  <a:latin typeface="Trebuchet MS"/>
                  <a:ea typeface="Trebuchet MS"/>
                  <a:cs typeface="Trebuchet MS"/>
                  <a:sym typeface="Trebuchet MS"/>
                </a:rPr>
                <a:t>Take a break away for your study area </a:t>
              </a:r>
              <a:endParaRPr sz="1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 rot="4323728">
              <a:off x="1062121" y="2746275"/>
              <a:ext cx="570493" cy="79411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7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 rot="8647456">
              <a:off x="1062121" y="2746275"/>
              <a:ext cx="570493" cy="79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70345" y="3393944"/>
              <a:ext cx="2446585" cy="1502599"/>
            </a:xfrm>
            <a:prstGeom prst="roundRect">
              <a:avLst>
                <a:gd name="adj" fmla="val 10000"/>
              </a:avLst>
            </a:prstGeom>
            <a:solidFill>
              <a:srgbClr val="FF7F1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 txBox="1"/>
            <p:nvPr/>
          </p:nvSpPr>
          <p:spPr>
            <a:xfrm>
              <a:off x="570345" y="3393944"/>
              <a:ext cx="2446585" cy="1502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Don’t rely on highlighting notes – make flash cards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7384-57EF-49AE-BC8D-1B378FF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B6B65F-5143-4FAD-B0DC-6AF2113A4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6B2FFB-FC94-4F2F-9864-0D0BD5B1B8FA}"/>
              </a:ext>
            </a:extLst>
          </p:cNvPr>
          <p:cNvSpPr/>
          <p:nvPr/>
        </p:nvSpPr>
        <p:spPr>
          <a:xfrm>
            <a:off x="1714486" y="2468880"/>
            <a:ext cx="5715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84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ct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IE"/>
              <a:t>The Different Styles Of Learning…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1763688" y="234888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1610" algn="l" rtl="0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en-IE"/>
              <a:t>Visual</a:t>
            </a: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IE"/>
              <a:t>Auditory</a:t>
            </a: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228600" lvl="0" indent="-181610" algn="l" rtl="0">
              <a:spcBef>
                <a:spcPts val="740"/>
              </a:spcBef>
              <a:spcAft>
                <a:spcPts val="0"/>
              </a:spcAft>
              <a:buSzPts val="2860"/>
              <a:buChar char="*"/>
            </a:pPr>
            <a:r>
              <a:rPr lang="en-IE"/>
              <a:t>Kinestic</a:t>
            </a:r>
            <a:endParaRPr/>
          </a:p>
        </p:txBody>
      </p:sp>
      <p:pic>
        <p:nvPicPr>
          <p:cNvPr id="113" name="Google Shape;113;p14" descr="C:\Users\14Ciara.Stacey\AppData\Local\Microsoft\Windows\Temporary Internet Files\Content.IE5\IPRPWAPA\34372257313_7291897a62_b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2</a:t>
            </a:fld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 descr="C:\Users\14Ciara.Stacey\AppData\Local\Microsoft\Windows\Temporary Internet Files\Content.IE5\3RCBYIBG\15678-illustration-of-a-cartoon-speech-bubble-pv[1]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1052736"/>
            <a:ext cx="561662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2555776" y="2204864"/>
            <a:ext cx="413113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important to try different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methods of learning to discover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suits you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studying skills may work for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certain subjects and not others!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0" name="Google Shape;120;p15" descr="C:\Users\14Ciara.Stacey\AppData\Local\Microsoft\Windows\Temporary Internet Files\Content.IE5\EB27IM6K\exclamation-point-507768_64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24544" y="-26705"/>
            <a:ext cx="3192016" cy="319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C:\Users\14Ciara.Stacey\AppData\Local\Microsoft\Windows\Temporary Internet Files\Content.IE5\EB27IM6K\exclamation-point-507768_64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8184" y="260648"/>
            <a:ext cx="324036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C:\Users\14Ciara.Stacey\AppData\Local\Microsoft\Windows\Temporary Internet Files\Content.IE5\EB27IM6K\exclamation-point-507768_64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00" y="3717032"/>
            <a:ext cx="2399928" cy="239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C:\Users\14Ciara.Stacey\AppData\Local\Microsoft\Windows\Temporary Internet Files\Content.IE5\EB27IM6K\exclamation-point-507768_64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4802" y="3573016"/>
            <a:ext cx="2861736" cy="2861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2843808" y="2060848"/>
            <a:ext cx="2880320" cy="1584176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Visual Learning</a:t>
            </a:r>
            <a:endParaRPr sz="3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rot="10800000" flipH="1">
            <a:off x="5148064" y="1808876"/>
            <a:ext cx="864000" cy="50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0" name="Google Shape;130;p16"/>
          <p:cNvSpPr/>
          <p:nvPr/>
        </p:nvSpPr>
        <p:spPr>
          <a:xfrm>
            <a:off x="6084168" y="44624"/>
            <a:ext cx="3059832" cy="2592288"/>
          </a:xfrm>
          <a:prstGeom prst="rect">
            <a:avLst/>
          </a:prstGeom>
          <a:solidFill>
            <a:srgbClr val="FFFF0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Visual Learners respond best to colour!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Try using highlighters to colour code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Taking neat easy to read notes will satisfy the brain making triggering your memory!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23528" y="2636912"/>
            <a:ext cx="2376264" cy="4032448"/>
          </a:xfrm>
          <a:prstGeom prst="rect">
            <a:avLst/>
          </a:prstGeom>
          <a:solidFill>
            <a:srgbClr val="FEB179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Visual learners also respond to pictures!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Ever hear the phrase: “a picture is worth a thousand words?” Try using doodles/diagrams to remember key facts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 flipH="1">
            <a:off x="2843808" y="3789040"/>
            <a:ext cx="864096" cy="5760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3" name="Google Shape;133;p16"/>
          <p:cNvCxnSpPr>
            <a:stCxn id="128" idx="4"/>
          </p:cNvCxnSpPr>
          <p:nvPr/>
        </p:nvCxnSpPr>
        <p:spPr>
          <a:xfrm rot="-5400000" flipH="1">
            <a:off x="4391968" y="3537024"/>
            <a:ext cx="432000" cy="6480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4" name="Google Shape;134;p16"/>
          <p:cNvSpPr/>
          <p:nvPr/>
        </p:nvSpPr>
        <p:spPr>
          <a:xfrm>
            <a:off x="5157968" y="3675854"/>
            <a:ext cx="3888432" cy="2993505"/>
          </a:xfrm>
          <a:prstGeom prst="flowChartAlternateProcess">
            <a:avLst/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Try Creating A Mind Map like this!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Mind maps are a great way to gather all your information from one chapter on a single page.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Priorities notes and summarise!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satisfying and more attractive to your brain</a:t>
            </a:r>
            <a:endParaRPr sz="1800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5" name="Google Shape;135;p16" descr="C:\Users\14Ciara.Stacey\AppData\Local\Microsoft\Windows\Temporary Internet Files\Content.IE5\6CMYMDPH\Highlighter-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518" y="508422"/>
            <a:ext cx="2297832" cy="153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C:\Users\14Ciara.Stacey\AppData\Local\Microsoft\Windows\Temporary Internet Files\Content.IE5\3RCBYIBG\digitalchalk-visual-learning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684" y="4679064"/>
            <a:ext cx="2194284" cy="132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2256188" y="1758153"/>
            <a:ext cx="4991664" cy="2952328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  <a:solidFill>
            <a:schemeClr val="accen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Auditory Learning</a:t>
            </a:r>
            <a:endParaRPr sz="2800" b="1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907704" y="137148"/>
            <a:ext cx="5256584" cy="1944216"/>
          </a:xfrm>
          <a:prstGeom prst="cloud">
            <a:avLst/>
          </a:prstGeom>
          <a:solidFill>
            <a:schemeClr val="lt1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Auditory learning is learning through sound. </a:t>
            </a:r>
            <a:r>
              <a:rPr lang="en-IE" sz="1600" b="1" dirty="0">
                <a:solidFill>
                  <a:srgbClr val="FF33CC"/>
                </a:solidFill>
                <a:latin typeface="Trebuchet MS"/>
                <a:ea typeface="Trebuchet MS"/>
                <a:cs typeface="Trebuchet MS"/>
                <a:sym typeface="Trebuchet MS"/>
              </a:rPr>
              <a:t>LISTENING </a:t>
            </a:r>
            <a:r>
              <a:rPr lang="en-IE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more productive you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Are in class the less study at home!</a:t>
            </a:r>
            <a:endParaRPr sz="16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3" name="Google Shape;143;p17" descr="C:\Users\14Ciara.Stacey\AppData\Local\Microsoft\Windows\Temporary Internet Files\Content.IE5\IPRPWAPA\14460-illustration-of-a-key-pv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859244"/>
            <a:ext cx="392832" cy="185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6274900" y="1628800"/>
            <a:ext cx="3162000" cy="3645600"/>
          </a:xfrm>
          <a:prstGeom prst="heart">
            <a:avLst/>
          </a:prstGeom>
          <a:solidFill>
            <a:srgbClr val="FF33CC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good method of learning is to try and explain a chapter to a friend! You are learning through speech and they get a free grind!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-330475" y="859238"/>
            <a:ext cx="4200174" cy="4475574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19700" y="2175825"/>
            <a:ext cx="27819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REPETITION!!!!!</a:t>
            </a:r>
            <a:endParaRPr sz="1800" b="1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A very common way of learning is repetition.</a:t>
            </a:r>
            <a:endParaRPr sz="1800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Revising and going over</a:t>
            </a:r>
            <a:endParaRPr sz="1800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your work again and again to put it into long term memory.</a:t>
            </a:r>
            <a:endParaRPr sz="1800"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2120750" y="4627075"/>
            <a:ext cx="5618700" cy="2079600"/>
          </a:xfrm>
          <a:prstGeom prst="horizontalScroll">
            <a:avLst>
              <a:gd name="adj" fmla="val 125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2492575" y="5054000"/>
            <a:ext cx="51642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latin typeface="Trebuchet MS"/>
                <a:ea typeface="Trebuchet MS"/>
                <a:cs typeface="Trebuchet MS"/>
                <a:sym typeface="Trebuchet MS"/>
              </a:rPr>
              <a:t>Music!</a:t>
            </a:r>
            <a:endParaRPr sz="18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 b="1" dirty="0">
                <a:latin typeface="Trebuchet MS"/>
                <a:ea typeface="Trebuchet MS"/>
                <a:cs typeface="Trebuchet MS"/>
                <a:sym typeface="Trebuchet MS"/>
              </a:rPr>
              <a:t>Creating rhymes and songs to remember lists of things is a very efficient way of memorising! They </a:t>
            </a:r>
            <a:r>
              <a:rPr lang="en-IE" sz="1200" b="1" dirty="0" err="1">
                <a:latin typeface="Trebuchet MS"/>
                <a:ea typeface="Trebuchet MS"/>
                <a:cs typeface="Trebuchet MS"/>
                <a:sym typeface="Trebuchet MS"/>
              </a:rPr>
              <a:t>dont</a:t>
            </a:r>
            <a:r>
              <a:rPr lang="en-IE" sz="1200" b="1" dirty="0">
                <a:latin typeface="Trebuchet MS"/>
                <a:ea typeface="Trebuchet MS"/>
                <a:cs typeface="Trebuchet MS"/>
                <a:sym typeface="Trebuchet MS"/>
              </a:rPr>
              <a:t> have to be symphonies… simple tunes work!( For some reason we can </a:t>
            </a:r>
            <a:r>
              <a:rPr lang="en-IE" sz="1200" b="1" dirty="0" err="1">
                <a:latin typeface="Trebuchet MS"/>
                <a:ea typeface="Trebuchet MS"/>
                <a:cs typeface="Trebuchet MS"/>
                <a:sym typeface="Trebuchet MS"/>
              </a:rPr>
              <a:t>reenact</a:t>
            </a:r>
            <a:r>
              <a:rPr lang="en-IE" sz="1200" b="1" dirty="0">
                <a:latin typeface="Trebuchet MS"/>
                <a:ea typeface="Trebuchet MS"/>
                <a:cs typeface="Trebuchet MS"/>
                <a:sym typeface="Trebuchet MS"/>
              </a:rPr>
              <a:t> every song from Frozen but can’t list the 7 Characteristics Of Living Things for science!!!</a:t>
            </a:r>
            <a:endParaRPr sz="12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5" grpId="0" animBg="1"/>
      <p:bldP spid="146" grpId="0"/>
      <p:bldP spid="147" grpId="0" animBg="1"/>
      <p:bldP spid="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2658764" y="46059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   </a:t>
            </a: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  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470400" y="1391775"/>
            <a:ext cx="4203198" cy="3061908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3521200" y="2463450"/>
            <a:ext cx="2491200" cy="1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 dirty="0" err="1">
                <a:latin typeface="Trebuchet MS"/>
                <a:ea typeface="Trebuchet MS"/>
                <a:cs typeface="Trebuchet MS"/>
                <a:sym typeface="Trebuchet MS"/>
              </a:rPr>
              <a:t>Kinesthetic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 dirty="0">
                <a:latin typeface="Trebuchet MS"/>
                <a:ea typeface="Trebuchet MS"/>
                <a:cs typeface="Trebuchet MS"/>
                <a:sym typeface="Trebuchet MS"/>
              </a:rPr>
              <a:t>Learning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4954725" y="265485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4815550" y="320100"/>
            <a:ext cx="1197000" cy="1878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5873325" y="375775"/>
            <a:ext cx="2922696" cy="247741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6360450" y="709800"/>
            <a:ext cx="23661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A tip for </a:t>
            </a:r>
            <a:r>
              <a:rPr lang="en-IE" dirty="0" err="1">
                <a:latin typeface="Trebuchet MS"/>
                <a:ea typeface="Trebuchet MS"/>
                <a:cs typeface="Trebuchet MS"/>
                <a:sym typeface="Trebuchet MS"/>
              </a:rPr>
              <a:t>Kinesthetic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Learners is to keep yourself </a:t>
            </a:r>
            <a:r>
              <a:rPr lang="en-I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active 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while studying! Don’t just sit there!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Try </a:t>
            </a:r>
            <a:r>
              <a:rPr lang="en-I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typing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lang="en-I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writing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out your notes keeping your hands active.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352100" y="3395950"/>
            <a:ext cx="988200" cy="974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487125" y="4147500"/>
            <a:ext cx="4467636" cy="271047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190050" y="4300575"/>
            <a:ext cx="33123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Quizzes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is also a form of </a:t>
            </a:r>
            <a:r>
              <a:rPr lang="en-IE" dirty="0" err="1">
                <a:latin typeface="Trebuchet MS"/>
                <a:ea typeface="Trebuchet MS"/>
                <a:cs typeface="Trebuchet MS"/>
                <a:sym typeface="Trebuchet MS"/>
              </a:rPr>
              <a:t>kinesthetic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learning!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The action of writing out questions and answering them </a:t>
            </a:r>
            <a:r>
              <a:rPr lang="en-IE" dirty="0" err="1">
                <a:latin typeface="Trebuchet MS"/>
                <a:ea typeface="Trebuchet MS"/>
                <a:cs typeface="Trebuchet MS"/>
                <a:sym typeface="Trebuchet MS"/>
              </a:rPr>
              <a:t>satifies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the brain!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There is a free app called </a:t>
            </a:r>
            <a:r>
              <a:rPr lang="en-IE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STUDYBLUE</a:t>
            </a:r>
            <a:endParaRPr dirty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It allows you to organise and type out flashcards.. putting questions on one side and the answers on the other!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608875" y="3799550"/>
            <a:ext cx="3604824" cy="263044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4940825" y="3896975"/>
            <a:ext cx="1071600" cy="97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332638" y="4147500"/>
            <a:ext cx="21573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 err="1">
                <a:latin typeface="Trebuchet MS"/>
                <a:ea typeface="Trebuchet MS"/>
                <a:cs typeface="Trebuchet MS"/>
                <a:sym typeface="Trebuchet MS"/>
              </a:rPr>
              <a:t>Kinesthetic</a:t>
            </a:r>
            <a:r>
              <a:rPr lang="en-IE" sz="1800" dirty="0">
                <a:latin typeface="Trebuchet MS"/>
                <a:ea typeface="Trebuchet MS"/>
                <a:cs typeface="Trebuchet MS"/>
                <a:sym typeface="Trebuchet MS"/>
              </a:rPr>
              <a:t> learners respond to charts and diagrams!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 Try to convert paragraphs to colourful pretty diagrams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495750" y="358050"/>
            <a:ext cx="2492532" cy="3070980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86900" y="731525"/>
            <a:ext cx="1465200" cy="1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Try to prepare activities to your study regime. </a:t>
            </a:r>
            <a:r>
              <a:rPr lang="en-IE" dirty="0">
                <a:solidFill>
                  <a:srgbClr val="783F04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</a:t>
            </a:r>
            <a:r>
              <a:rPr lang="en-IE" dirty="0">
                <a:latin typeface="Trebuchet MS"/>
                <a:ea typeface="Trebuchet MS"/>
                <a:cs typeface="Trebuchet MS"/>
                <a:sym typeface="Trebuchet MS"/>
              </a:rPr>
              <a:t>yourself to a list of questions and watch your improvement.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/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611560" y="2697809"/>
            <a:ext cx="4307756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720"/>
              <a:buNone/>
            </a:pPr>
            <a:r>
              <a:rPr lang="en-IE" sz="4400" dirty="0">
                <a:latin typeface="Limelight"/>
                <a:ea typeface="Limelight"/>
                <a:cs typeface="Limelight"/>
                <a:sym typeface="Limelight"/>
              </a:rPr>
              <a:t>Organisation is :</a:t>
            </a:r>
            <a:endParaRPr dirty="0"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/>
          </p:nvPr>
        </p:nvSpPr>
        <p:spPr>
          <a:xfrm>
            <a:off x="984324" y="559225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n-IE"/>
              <a:t>       Organisation 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137" y="3388643"/>
            <a:ext cx="2862358" cy="289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115616" y="2257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lang="en-IE" sz="4800"/>
              <a:t>Time Management</a:t>
            </a:r>
            <a:br>
              <a:rPr lang="en-IE" sz="4800"/>
            </a:b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406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 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1907704" y="1138535"/>
            <a:ext cx="5976664" cy="4968552"/>
          </a:xfrm>
          <a:prstGeom prst="cloud">
            <a:avLst/>
          </a:prstGeom>
          <a:solidFill>
            <a:srgbClr val="81D319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899592" y="1772816"/>
            <a:ext cx="770485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a weekly or daily to-do list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 up early to get stuff done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Reward yourself when tasks are complete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Schedule your “me” time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(so it doesn’t eat up study time)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lang="en-IE"/>
              <a:t>  </a:t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771708" y="1749946"/>
            <a:ext cx="7229292" cy="4912588"/>
          </a:xfrm>
          <a:prstGeom prst="cloud">
            <a:avLst/>
          </a:prstGeom>
          <a:solidFill>
            <a:srgbClr val="81D319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347095" y="2751331"/>
            <a:ext cx="583264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 the syllabus and content of the textbook and make plans from it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Prioritize and schedule what you need to do – be </a:t>
            </a:r>
            <a:r>
              <a:rPr lang="en-IE" sz="3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realistic!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Set aside study/class work hours each day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a spot where all studying takes place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007165" y="19867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n-IE"/>
              <a:t>Managing Time When   Studying 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E" smtClean="0"/>
              <a:t>Created by: Ciara Stacey &amp; Oisín Hedderman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882</Words>
  <Application>Microsoft Office PowerPoint</Application>
  <PresentationFormat>On-screen Show (4:3)</PresentationFormat>
  <Paragraphs>153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Limelight</vt:lpstr>
      <vt:lpstr>Calibri</vt:lpstr>
      <vt:lpstr>Trebuchet MS</vt:lpstr>
      <vt:lpstr>Georgia</vt:lpstr>
      <vt:lpstr>Slipstream</vt:lpstr>
      <vt:lpstr>Study Seminar</vt:lpstr>
      <vt:lpstr>The Different Styles Of Learning…</vt:lpstr>
      <vt:lpstr>PowerPoint Presentation</vt:lpstr>
      <vt:lpstr>PowerPoint Presentation</vt:lpstr>
      <vt:lpstr>PowerPoint Presentation</vt:lpstr>
      <vt:lpstr>   </vt:lpstr>
      <vt:lpstr>       Organisation </vt:lpstr>
      <vt:lpstr>Time Management </vt:lpstr>
      <vt:lpstr>Managing Time When   Studying </vt:lpstr>
      <vt:lpstr>PowerPoint Presentation</vt:lpstr>
      <vt:lpstr>PowerPoint Presentation</vt:lpstr>
      <vt:lpstr>Note-Taking </vt:lpstr>
      <vt:lpstr>Test Preparation </vt:lpstr>
      <vt:lpstr>Nine steps to effective study</vt:lpstr>
      <vt:lpstr>Extra Tips! </vt:lpstr>
      <vt:lpstr>Nine steps to effective study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Seminar</dc:title>
  <dc:creator>Principal</dc:creator>
  <cp:lastModifiedBy>14Oisin.Hedderman</cp:lastModifiedBy>
  <cp:revision>5</cp:revision>
  <dcterms:modified xsi:type="dcterms:W3CDTF">2019-03-13T15:21:36Z</dcterms:modified>
</cp:coreProperties>
</file>